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sdx" ContentType="application/vnd.ms-visio.drawing"/>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4"/>
  </p:sldMasterIdLst>
  <p:notesMasterIdLst>
    <p:notesMasterId r:id="rId25"/>
  </p:notesMasterIdLst>
  <p:handoutMasterIdLst>
    <p:handoutMasterId r:id="rId26"/>
  </p:handoutMasterIdLst>
  <p:sldIdLst>
    <p:sldId id="258" r:id="rId5"/>
    <p:sldId id="416" r:id="rId6"/>
    <p:sldId id="321" r:id="rId7"/>
    <p:sldId id="375" r:id="rId8"/>
    <p:sldId id="322" r:id="rId9"/>
    <p:sldId id="323" r:id="rId10"/>
    <p:sldId id="324" r:id="rId11"/>
    <p:sldId id="328" r:id="rId12"/>
    <p:sldId id="329" r:id="rId13"/>
    <p:sldId id="325" r:id="rId14"/>
    <p:sldId id="343" r:id="rId15"/>
    <p:sldId id="326" r:id="rId16"/>
    <p:sldId id="327" r:id="rId17"/>
    <p:sldId id="414" r:id="rId18"/>
    <p:sldId id="412" r:id="rId19"/>
    <p:sldId id="330" r:id="rId20"/>
    <p:sldId id="415" r:id="rId21"/>
    <p:sldId id="417" r:id="rId22"/>
    <p:sldId id="418" r:id="rId23"/>
    <p:sldId id="419" r:id="rId24"/>
  </p:sldIdLst>
  <p:sldSz cx="14630400" cy="8229600"/>
  <p:notesSz cx="7023100" cy="9309100"/>
  <p:defaultTextStyle>
    <a:defPPr>
      <a:defRPr lang="en-US"/>
    </a:defPPr>
    <a:lvl1pPr marL="0" algn="l" defTabSz="1463040" rtl="0" eaLnBrk="1" latinLnBrk="0" hangingPunct="1">
      <a:defRPr sz="2900" kern="1200">
        <a:solidFill>
          <a:schemeClr val="tx1"/>
        </a:solidFill>
        <a:latin typeface="+mn-lt"/>
        <a:ea typeface="+mn-ea"/>
        <a:cs typeface="+mn-cs"/>
      </a:defRPr>
    </a:lvl1pPr>
    <a:lvl2pPr marL="731520" algn="l" defTabSz="1463040" rtl="0" eaLnBrk="1" latinLnBrk="0" hangingPunct="1">
      <a:defRPr sz="2900" kern="1200">
        <a:solidFill>
          <a:schemeClr val="tx1"/>
        </a:solidFill>
        <a:latin typeface="+mn-lt"/>
        <a:ea typeface="+mn-ea"/>
        <a:cs typeface="+mn-cs"/>
      </a:defRPr>
    </a:lvl2pPr>
    <a:lvl3pPr marL="1463040" algn="l" defTabSz="1463040" rtl="0" eaLnBrk="1" latinLnBrk="0" hangingPunct="1">
      <a:defRPr sz="2900" kern="1200">
        <a:solidFill>
          <a:schemeClr val="tx1"/>
        </a:solidFill>
        <a:latin typeface="+mn-lt"/>
        <a:ea typeface="+mn-ea"/>
        <a:cs typeface="+mn-cs"/>
      </a:defRPr>
    </a:lvl3pPr>
    <a:lvl4pPr marL="2194560" algn="l" defTabSz="1463040" rtl="0" eaLnBrk="1" latinLnBrk="0" hangingPunct="1">
      <a:defRPr sz="2900" kern="1200">
        <a:solidFill>
          <a:schemeClr val="tx1"/>
        </a:solidFill>
        <a:latin typeface="+mn-lt"/>
        <a:ea typeface="+mn-ea"/>
        <a:cs typeface="+mn-cs"/>
      </a:defRPr>
    </a:lvl4pPr>
    <a:lvl5pPr marL="2926080" algn="l" defTabSz="1463040" rtl="0" eaLnBrk="1" latinLnBrk="0" hangingPunct="1">
      <a:defRPr sz="2900" kern="1200">
        <a:solidFill>
          <a:schemeClr val="tx1"/>
        </a:solidFill>
        <a:latin typeface="+mn-lt"/>
        <a:ea typeface="+mn-ea"/>
        <a:cs typeface="+mn-cs"/>
      </a:defRPr>
    </a:lvl5pPr>
    <a:lvl6pPr marL="3657600" algn="l" defTabSz="1463040" rtl="0" eaLnBrk="1" latinLnBrk="0" hangingPunct="1">
      <a:defRPr sz="2900" kern="1200">
        <a:solidFill>
          <a:schemeClr val="tx1"/>
        </a:solidFill>
        <a:latin typeface="+mn-lt"/>
        <a:ea typeface="+mn-ea"/>
        <a:cs typeface="+mn-cs"/>
      </a:defRPr>
    </a:lvl6pPr>
    <a:lvl7pPr marL="4389120" algn="l" defTabSz="1463040" rtl="0" eaLnBrk="1" latinLnBrk="0" hangingPunct="1">
      <a:defRPr sz="2900" kern="1200">
        <a:solidFill>
          <a:schemeClr val="tx1"/>
        </a:solidFill>
        <a:latin typeface="+mn-lt"/>
        <a:ea typeface="+mn-ea"/>
        <a:cs typeface="+mn-cs"/>
      </a:defRPr>
    </a:lvl7pPr>
    <a:lvl8pPr marL="5120640" algn="l" defTabSz="1463040" rtl="0" eaLnBrk="1" latinLnBrk="0" hangingPunct="1">
      <a:defRPr sz="2900" kern="1200">
        <a:solidFill>
          <a:schemeClr val="tx1"/>
        </a:solidFill>
        <a:latin typeface="+mn-lt"/>
        <a:ea typeface="+mn-ea"/>
        <a:cs typeface="+mn-cs"/>
      </a:defRPr>
    </a:lvl8pPr>
    <a:lvl9pPr marL="5852160" algn="l" defTabSz="1463040" rtl="0" eaLnBrk="1" latinLnBrk="0" hangingPunct="1">
      <a:defRPr sz="29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352" autoAdjust="0"/>
    <p:restoredTop sz="87375" autoAdjust="0"/>
  </p:normalViewPr>
  <p:slideViewPr>
    <p:cSldViewPr>
      <p:cViewPr varScale="1">
        <p:scale>
          <a:sx n="50" d="100"/>
          <a:sy n="50" d="100"/>
        </p:scale>
        <p:origin x="-114" y="-984"/>
      </p:cViewPr>
      <p:guideLst>
        <p:guide orient="horz" pos="2592"/>
        <p:guide pos="4608"/>
      </p:guideLst>
    </p:cSldViewPr>
  </p:slideViewPr>
  <p:notesTextViewPr>
    <p:cViewPr>
      <p:scale>
        <a:sx n="1" d="1"/>
        <a:sy n="1" d="1"/>
      </p:scale>
      <p:origin x="0" y="0"/>
    </p:cViewPr>
  </p:notesTextViewPr>
  <p:notesViewPr>
    <p:cSldViewPr>
      <p:cViewPr varScale="1">
        <p:scale>
          <a:sx n="98" d="100"/>
          <a:sy n="98" d="100"/>
        </p:scale>
        <p:origin x="-3552" y="-96"/>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image" Target="../media/image3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A60EB3F2-0F3A-4662-8E01-0AC1D8864C9A}" type="datetimeFigureOut">
              <a:rPr lang="en-US" smtClean="0"/>
              <a:pPr/>
              <a:t>6/9/2017</a:t>
            </a:fld>
            <a:endParaRPr lang="en-US"/>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CED4F20E-9E28-46F0-8EBD-03822A491E73}" type="slidenum">
              <a:rPr lang="en-US" smtClean="0"/>
              <a:pPr/>
              <a:t>‹#›</a:t>
            </a:fld>
            <a:endParaRPr lang="en-US"/>
          </a:p>
        </p:txBody>
      </p:sp>
    </p:spTree>
    <p:extLst>
      <p:ext uri="{BB962C8B-B14F-4D97-AF65-F5344CB8AC3E}">
        <p14:creationId xmlns:p14="http://schemas.microsoft.com/office/powerpoint/2010/main" val="14940524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5FB55CA9-CECA-42E3-829B-3A0B1B9A2F4D}" type="datetimeFigureOut">
              <a:rPr lang="en-US" smtClean="0"/>
              <a:pPr/>
              <a:t>6/9/2017</a:t>
            </a:fld>
            <a:endParaRPr lang="en-US"/>
          </a:p>
        </p:txBody>
      </p:sp>
      <p:sp>
        <p:nvSpPr>
          <p:cNvPr id="4" name="Slide Image Placeholder 3"/>
          <p:cNvSpPr>
            <a:spLocks noGrp="1" noRot="1" noChangeAspect="1"/>
          </p:cNvSpPr>
          <p:nvPr>
            <p:ph type="sldImg" idx="2"/>
          </p:nvPr>
        </p:nvSpPr>
        <p:spPr>
          <a:xfrm>
            <a:off x="407988" y="698500"/>
            <a:ext cx="6207125"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7941C228-45F2-4BE7-8DD1-C2994D3BBA8A}" type="slidenum">
              <a:rPr lang="en-US" smtClean="0"/>
              <a:pPr/>
              <a:t>‹#›</a:t>
            </a:fld>
            <a:endParaRPr lang="en-US"/>
          </a:p>
        </p:txBody>
      </p:sp>
    </p:spTree>
    <p:extLst>
      <p:ext uri="{BB962C8B-B14F-4D97-AF65-F5344CB8AC3E}">
        <p14:creationId xmlns:p14="http://schemas.microsoft.com/office/powerpoint/2010/main" val="1996053415"/>
      </p:ext>
    </p:extLst>
  </p:cSld>
  <p:clrMap bg1="lt1" tx1="dk1" bg2="lt2" tx2="dk2" accent1="accent1" accent2="accent2" accent3="accent3" accent4="accent4" accent5="accent5" accent6="accent6" hlink="hlink" folHlink="folHlink"/>
  <p:notesStyle>
    <a:lvl1pPr marL="0" algn="l" defTabSz="1463040" rtl="0" eaLnBrk="1" latinLnBrk="0" hangingPunct="1">
      <a:defRPr sz="1900" kern="1200">
        <a:solidFill>
          <a:schemeClr val="tx1"/>
        </a:solidFill>
        <a:latin typeface="+mn-lt"/>
        <a:ea typeface="+mn-ea"/>
        <a:cs typeface="+mn-cs"/>
      </a:defRPr>
    </a:lvl1pPr>
    <a:lvl2pPr marL="731520" algn="l" defTabSz="1463040" rtl="0" eaLnBrk="1" latinLnBrk="0" hangingPunct="1">
      <a:defRPr sz="1900" kern="1200">
        <a:solidFill>
          <a:schemeClr val="tx1"/>
        </a:solidFill>
        <a:latin typeface="+mn-lt"/>
        <a:ea typeface="+mn-ea"/>
        <a:cs typeface="+mn-cs"/>
      </a:defRPr>
    </a:lvl2pPr>
    <a:lvl3pPr marL="1463040" algn="l" defTabSz="1463040" rtl="0" eaLnBrk="1" latinLnBrk="0" hangingPunct="1">
      <a:defRPr sz="1900" kern="1200">
        <a:solidFill>
          <a:schemeClr val="tx1"/>
        </a:solidFill>
        <a:latin typeface="+mn-lt"/>
        <a:ea typeface="+mn-ea"/>
        <a:cs typeface="+mn-cs"/>
      </a:defRPr>
    </a:lvl3pPr>
    <a:lvl4pPr marL="2194560" algn="l" defTabSz="1463040" rtl="0" eaLnBrk="1" latinLnBrk="0" hangingPunct="1">
      <a:defRPr sz="1900" kern="1200">
        <a:solidFill>
          <a:schemeClr val="tx1"/>
        </a:solidFill>
        <a:latin typeface="+mn-lt"/>
        <a:ea typeface="+mn-ea"/>
        <a:cs typeface="+mn-cs"/>
      </a:defRPr>
    </a:lvl4pPr>
    <a:lvl5pPr marL="2926080" algn="l" defTabSz="1463040" rtl="0" eaLnBrk="1" latinLnBrk="0" hangingPunct="1">
      <a:defRPr sz="1900" kern="1200">
        <a:solidFill>
          <a:schemeClr val="tx1"/>
        </a:solidFill>
        <a:latin typeface="+mn-lt"/>
        <a:ea typeface="+mn-ea"/>
        <a:cs typeface="+mn-cs"/>
      </a:defRPr>
    </a:lvl5pPr>
    <a:lvl6pPr marL="3657600" algn="l" defTabSz="1463040" rtl="0" eaLnBrk="1" latinLnBrk="0" hangingPunct="1">
      <a:defRPr sz="1900" kern="1200">
        <a:solidFill>
          <a:schemeClr val="tx1"/>
        </a:solidFill>
        <a:latin typeface="+mn-lt"/>
        <a:ea typeface="+mn-ea"/>
        <a:cs typeface="+mn-cs"/>
      </a:defRPr>
    </a:lvl6pPr>
    <a:lvl7pPr marL="4389120" algn="l" defTabSz="1463040" rtl="0" eaLnBrk="1" latinLnBrk="0" hangingPunct="1">
      <a:defRPr sz="1900" kern="1200">
        <a:solidFill>
          <a:schemeClr val="tx1"/>
        </a:solidFill>
        <a:latin typeface="+mn-lt"/>
        <a:ea typeface="+mn-ea"/>
        <a:cs typeface="+mn-cs"/>
      </a:defRPr>
    </a:lvl7pPr>
    <a:lvl8pPr marL="5120640" algn="l" defTabSz="1463040" rtl="0" eaLnBrk="1" latinLnBrk="0" hangingPunct="1">
      <a:defRPr sz="1900" kern="1200">
        <a:solidFill>
          <a:schemeClr val="tx1"/>
        </a:solidFill>
        <a:latin typeface="+mn-lt"/>
        <a:ea typeface="+mn-ea"/>
        <a:cs typeface="+mn-cs"/>
      </a:defRPr>
    </a:lvl8pPr>
    <a:lvl9pPr marL="5852160" algn="l" defTabSz="1463040" rtl="0" eaLnBrk="1" latinLnBrk="0" hangingPunct="1">
      <a:defRPr sz="1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lstStyle/>
          <a:p>
            <a:pPr marL="0" marR="0" indent="0" algn="l" defTabSz="1463040" rtl="0" eaLnBrk="1" fontAlgn="auto" latinLnBrk="0" hangingPunct="1">
              <a:lnSpc>
                <a:spcPct val="100000"/>
              </a:lnSpc>
              <a:spcBef>
                <a:spcPts val="0"/>
              </a:spcBef>
              <a:spcAft>
                <a:spcPts val="0"/>
              </a:spcAft>
              <a:buClrTx/>
              <a:buSzTx/>
              <a:buFontTx/>
              <a:buNone/>
              <a:tabLst/>
              <a:defRPr/>
            </a:pPr>
            <a:r>
              <a:rPr lang="en-US" dirty="0" smtClean="0"/>
              <a:t>Hello, and welcome to the TI Precision Lab</a:t>
            </a:r>
            <a:r>
              <a:rPr lang="en-US" baseline="0" dirty="0" smtClean="0"/>
              <a:t> </a:t>
            </a:r>
            <a:r>
              <a:rPr lang="en-US" dirty="0" smtClean="0"/>
              <a:t>covering</a:t>
            </a:r>
            <a:r>
              <a:rPr lang="en-US" baseline="0" dirty="0" smtClean="0"/>
              <a:t> component selection for SAR ADCs.  In this video we will use the amplifier and data converter model from the two previous TI Precision Labs videos to optimize the RC charge bucket circuit.  The optimization will be done using SPICE parameter stepping to find the optimal settling for the data converter.</a:t>
            </a:r>
            <a:endParaRPr lang="en-US" dirty="0" smtClean="0"/>
          </a:p>
          <a:p>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a:t>
            </a:fld>
            <a:endParaRPr lang="en-US" dirty="0"/>
          </a:p>
        </p:txBody>
      </p:sp>
    </p:spTree>
    <p:extLst>
      <p:ext uri="{BB962C8B-B14F-4D97-AF65-F5344CB8AC3E}">
        <p14:creationId xmlns:p14="http://schemas.microsoft.com/office/powerpoint/2010/main" val="42566215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After</a:t>
            </a:r>
            <a:r>
              <a:rPr lang="en-US" baseline="0" dirty="0" smtClean="0"/>
              <a:t> deleting curves and zooming in we need to add a legend.  The legend will give the numerical value for each curve at a particular point in time. </a:t>
            </a:r>
          </a:p>
          <a:p>
            <a:endParaRPr lang="en-US" baseline="0" dirty="0" smtClean="0"/>
          </a:p>
          <a:p>
            <a:r>
              <a:rPr lang="en-US" b="1" baseline="0" dirty="0" smtClean="0"/>
              <a:t>[click] </a:t>
            </a:r>
            <a:r>
              <a:rPr lang="en-US" b="0" baseline="0" dirty="0" smtClean="0"/>
              <a:t>First let’s set the point in time that we want to generate legend for.  For ADC settling analysis, we want to look at error at the end of the acquisition period.  We need to place a cursor at the time where the acquisition period ends.  Press on the cursor icon shown here, and click on any curve.  You can drag the cursor to the end of the acquisition period or type the time in directly.  In this case the cursor needs to be dragged to 1.290us as conversion starts at 1us and the acquisition period is 290ns.</a:t>
            </a:r>
          </a:p>
          <a:p>
            <a:endParaRPr lang="en-US" b="0" baseline="0" dirty="0" smtClean="0"/>
          </a:p>
          <a:p>
            <a:endParaRPr lang="en-US" baseline="0" dirty="0" smtClean="0"/>
          </a:p>
          <a:p>
            <a:r>
              <a:rPr lang="en-US" b="1" baseline="0" dirty="0" smtClean="0"/>
              <a:t>[click] </a:t>
            </a:r>
            <a:r>
              <a:rPr lang="en-US" b="0" baseline="0" dirty="0" smtClean="0"/>
              <a:t>Next press the </a:t>
            </a:r>
            <a:r>
              <a:rPr lang="en-US" baseline="0" dirty="0" smtClean="0"/>
              <a:t>legend </a:t>
            </a:r>
            <a:r>
              <a:rPr lang="en-US" b="0" baseline="0" dirty="0" smtClean="0"/>
              <a:t>button.  This will generate a </a:t>
            </a:r>
            <a:r>
              <a:rPr lang="en-US" baseline="0" dirty="0" smtClean="0"/>
              <a:t>legend for every curve.  The legend will list the curve name, the </a:t>
            </a:r>
            <a:r>
              <a:rPr lang="en-US" u="none" baseline="0" dirty="0" smtClean="0"/>
              <a:t>parameter</a:t>
            </a:r>
            <a:r>
              <a:rPr lang="en-US" baseline="0" dirty="0" smtClean="0"/>
              <a:t> step value for that curve, the time, and value of the curve at that time.  So, for example, the curve “</a:t>
            </a:r>
            <a:r>
              <a:rPr lang="en-US" baseline="0" dirty="0" err="1" smtClean="0"/>
              <a:t>Verror</a:t>
            </a:r>
            <a:r>
              <a:rPr lang="en-US" baseline="0" dirty="0" smtClean="0"/>
              <a:t>[5]” is the error voltage source measured with a 16.72 ohm resistor, at 1.29us, with an error of -546uV.  Remember, the parameter being stepped is actually a voltage source that is used to set resistance, so the 16.72 ohm resistor shows up as a voltage.</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10</a:t>
            </a:fld>
            <a:endParaRPr lang="en-US"/>
          </a:p>
        </p:txBody>
      </p:sp>
    </p:spTree>
    <p:extLst>
      <p:ext uri="{BB962C8B-B14F-4D97-AF65-F5344CB8AC3E}">
        <p14:creationId xmlns:p14="http://schemas.microsoft.com/office/powerpoint/2010/main" val="33154659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you can visually inspect the error</a:t>
            </a:r>
            <a:r>
              <a:rPr lang="en-US" baseline="0" dirty="0" smtClean="0"/>
              <a:t> curves to look for the three best curves from a settling perspective.  Also look at the errors listed in the legend.  Select the three curves with the best settling.  Generally, you will find that one of the three curves will have overshoot, one will be underdamped, and one will be in-between.  You can use the label generation feature to identify the curves.  Also, if you double click on the curves you can increase the thickness to make the selection more obvious.  In this example, you can see that curves 6, 7, and 8 are the best curves.  Looking at the legend, you can see that curve 6 shows the lowest error of -21.6uV.  The important point here is that the resistance range for the best three curves will be used as the parameter stepping range in the next simulation.  So the next simulation will use a resistance range of 19.9 ohms to 26.2 ohms.</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11</a:t>
            </a:fld>
            <a:endParaRPr lang="en-US"/>
          </a:p>
        </p:txBody>
      </p:sp>
    </p:spTree>
    <p:extLst>
      <p:ext uri="{BB962C8B-B14F-4D97-AF65-F5344CB8AC3E}">
        <p14:creationId xmlns:p14="http://schemas.microsoft.com/office/powerpoint/2010/main" val="5277007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463040" rtl="0" eaLnBrk="1" fontAlgn="auto" latinLnBrk="0" hangingPunct="1">
              <a:lnSpc>
                <a:spcPct val="100000"/>
              </a:lnSpc>
              <a:spcBef>
                <a:spcPts val="0"/>
              </a:spcBef>
              <a:spcAft>
                <a:spcPts val="0"/>
              </a:spcAft>
              <a:buClrTx/>
              <a:buSzTx/>
              <a:buFontTx/>
              <a:buNone/>
              <a:tabLst/>
              <a:defRPr/>
            </a:pPr>
            <a:r>
              <a:rPr lang="en-US" dirty="0" smtClean="0"/>
              <a:t>Here</a:t>
            </a:r>
            <a:r>
              <a:rPr lang="en-US" baseline="0" dirty="0" smtClean="0"/>
              <a:t> we will repeat the parameter stepping procedure for the resistance range of 19.9 ohms to 26.2 ohms from the last simulation.  Once the transient results are displayed you should adjust the voltage scale to ±1mV.  Again use visual inspection as well as the legend to find the best three curves.  These three curves will set the range for the next simulation.  Notice that the polarity of the error transitions from +80.3uV to -73uV for the three curves.  The idea is that some curve between this range will have an error near zero.</a:t>
            </a:r>
            <a:endParaRPr lang="en-US" dirty="0" smtClean="0"/>
          </a:p>
          <a:p>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12</a:t>
            </a:fld>
            <a:endParaRPr lang="en-US"/>
          </a:p>
        </p:txBody>
      </p:sp>
    </p:spTree>
    <p:extLst>
      <p:ext uri="{BB962C8B-B14F-4D97-AF65-F5344CB8AC3E}">
        <p14:creationId xmlns:p14="http://schemas.microsoft.com/office/powerpoint/2010/main" val="26139441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a:t>
            </a:r>
            <a:r>
              <a:rPr lang="en-US" baseline="0" dirty="0" smtClean="0"/>
              <a:t> the final run we will perform another parameter step analysis.  In this case however we will type in a list of standard value resistors that cover the range from the previous sweep.  To enter a list select “list” under “sweep type” and press the “Set List” button.</a:t>
            </a:r>
          </a:p>
          <a:p>
            <a:endParaRPr lang="en-US" baseline="0" dirty="0" smtClean="0"/>
          </a:p>
          <a:p>
            <a:r>
              <a:rPr lang="en-US" b="1" baseline="0" dirty="0" smtClean="0"/>
              <a:t>[click] </a:t>
            </a:r>
            <a:r>
              <a:rPr lang="en-US" b="0" baseline="0" dirty="0" smtClean="0"/>
              <a:t>To add items to the list press “add new”.  Enter all the standard 1% resistor values using the range from the previous simulation.  The Analog Engineer’s Pocket Reference has a copy of this list.  You could use 0.1% resistors if desired if you want smaller increments in the list, but 1% is usually sufficient.  The previous simulation range was 24.1 to 25.5.  There are three standard resistors in this range: 24.3, 24.9, and 25.5.</a:t>
            </a:r>
          </a:p>
          <a:p>
            <a:endParaRPr lang="en-US" b="0" baseline="0" dirty="0" smtClean="0"/>
          </a:p>
          <a:p>
            <a:r>
              <a:rPr lang="en-US" b="1" baseline="0" dirty="0" smtClean="0"/>
              <a:t>[click] </a:t>
            </a:r>
            <a:r>
              <a:rPr lang="en-US" b="0" baseline="0" dirty="0" smtClean="0"/>
              <a:t>After running a transient analysis, choose the curve with the best settling to determine the resistor used in the final circuit.  In this case, the 24.9 ohm resistor settles to an error of 3.9uV.  Confirm that this final settling error meets the half LSB error maximum target from the calculator.  It does in this case as the error of 3.9uV is much less than the error target of 38.15uV.  Thus for this design we will use 24.9 ohms in the final circuit.</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13</a:t>
            </a:fld>
            <a:endParaRPr lang="en-US"/>
          </a:p>
        </p:txBody>
      </p:sp>
    </p:spTree>
    <p:extLst>
      <p:ext uri="{BB962C8B-B14F-4D97-AF65-F5344CB8AC3E}">
        <p14:creationId xmlns:p14="http://schemas.microsoft.com/office/powerpoint/2010/main" val="42002019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remove parameter stepping,</a:t>
            </a:r>
            <a:r>
              <a:rPr lang="en-US" baseline="0" dirty="0" smtClean="0"/>
              <a:t> first click on the parameter stepping icon.  This will cause your cursor to change into the shape of a resistor.  Second, click on the voltage source to access the parameter stepping details.  Here you want to select “remove” to disable parameter stepping.</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14</a:t>
            </a:fld>
            <a:endParaRPr lang="en-US"/>
          </a:p>
        </p:txBody>
      </p:sp>
    </p:spTree>
    <p:extLst>
      <p:ext uri="{BB962C8B-B14F-4D97-AF65-F5344CB8AC3E}">
        <p14:creationId xmlns:p14="http://schemas.microsoft.com/office/powerpoint/2010/main" val="23761779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goal of this presentation</a:t>
            </a:r>
            <a:r>
              <a:rPr lang="en-US" baseline="0" dirty="0" smtClean="0"/>
              <a:t> was to provide a method for selecting the amplifier, and RC charge bucket circuit to achieve less than one half LSB settling error.  First we developed the ADC model based on it’s data sheet specifications.  Second, we used the calculator to get amplifier bandwidth requirements as well as RC charge bucket initial values.  For this example, we used the amplifier bandwidth and other amplifier requirements to select the OPA320.  Next we used parameter stepping in TINA SPICE to refine the RC charge bucket values and verify settling.  The values selected in this procedure are shown in red.</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15</a:t>
            </a:fld>
            <a:endParaRPr lang="en-US"/>
          </a:p>
        </p:txBody>
      </p:sp>
    </p:spTree>
    <p:extLst>
      <p:ext uri="{BB962C8B-B14F-4D97-AF65-F5344CB8AC3E}">
        <p14:creationId xmlns:p14="http://schemas.microsoft.com/office/powerpoint/2010/main" val="25294329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if the parameter stepping didn’t yield good settling for</a:t>
            </a:r>
            <a:r>
              <a:rPr lang="en-US" baseline="0" dirty="0" smtClean="0"/>
              <a:t> any resistor value?  The calculator provided two optional capacitor values.  A minimum and maximum capacitance.  First try re-running all the simulations with the minimum capacitance using the same parameter stepping method as before.  If this still doesn’t meet the error requirements, try the same procedure using the maximum capacitance.  If this doesn’t work you will probably need to try an amplifier with a wider bandwidth.  Output impedance also impacts settling, so an amplifier with a lower or flatter output impedance may also yield better results.  In general, you should not need to go through the additional steps, but there are always a few difficult cases.</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16</a:t>
            </a:fld>
            <a:endParaRPr lang="en-US"/>
          </a:p>
        </p:txBody>
      </p:sp>
    </p:spTree>
    <p:extLst>
      <p:ext uri="{BB962C8B-B14F-4D97-AF65-F5344CB8AC3E}">
        <p14:creationId xmlns:p14="http://schemas.microsoft.com/office/powerpoint/2010/main" val="1516644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463040" rtl="0" eaLnBrk="1" fontAlgn="auto" latinLnBrk="0" hangingPunct="1">
              <a:lnSpc>
                <a:spcPct val="100000"/>
              </a:lnSpc>
              <a:spcBef>
                <a:spcPts val="0"/>
              </a:spcBef>
              <a:spcAft>
                <a:spcPts val="0"/>
              </a:spcAft>
              <a:buClrTx/>
              <a:buSzTx/>
              <a:buFontTx/>
              <a:buNone/>
              <a:tabLst/>
              <a:defRPr/>
            </a:pPr>
            <a:r>
              <a:rPr lang="en-US" dirty="0" smtClean="0"/>
              <a:t>This slide shows the measured performance for the SAR input drive circuit</a:t>
            </a:r>
            <a:r>
              <a:rPr lang="en-US" baseline="0" dirty="0" smtClean="0"/>
              <a:t> that we selected the amplifier and RC charge bucket circuit for earlier in this presentation.  The EVM software measures THD, SNR, and other AC figures of merit for the circuit.  For comparison, we also provide the data sheet AC specifications for this device.  In this example you can see that the measured performance actually exceeds the data sheet typical performance.  This is a good indication that the design procedure we used worked well for selecting the input RC values</a:t>
            </a:r>
            <a:r>
              <a:rPr lang="en-US" baseline="0" smtClean="0"/>
              <a:t>.  </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17</a:t>
            </a:fld>
            <a:endParaRPr lang="en-US"/>
          </a:p>
        </p:txBody>
      </p:sp>
    </p:spTree>
    <p:extLst>
      <p:ext uri="{BB962C8B-B14F-4D97-AF65-F5344CB8AC3E}">
        <p14:creationId xmlns:p14="http://schemas.microsoft.com/office/powerpoint/2010/main" val="30284741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next video will walk through step 8</a:t>
            </a:r>
            <a:r>
              <a:rPr lang="en-US" baseline="0" dirty="0" smtClean="0"/>
              <a:t> </a:t>
            </a:r>
            <a:r>
              <a:rPr lang="en-US" dirty="0" smtClean="0"/>
              <a:t>of the process.</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18</a:t>
            </a:fld>
            <a:endParaRPr lang="en-US"/>
          </a:p>
        </p:txBody>
      </p:sp>
    </p:spTree>
    <p:extLst>
      <p:ext uri="{BB962C8B-B14F-4D97-AF65-F5344CB8AC3E}">
        <p14:creationId xmlns:p14="http://schemas.microsoft.com/office/powerpoint/2010/main" val="2899797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normAutofit/>
          </a:bodyPr>
          <a:lstStyle/>
          <a:p>
            <a:pPr defTabSz="915785" eaLnBrk="0" fontAlgn="base" hangingPunct="0">
              <a:spcBef>
                <a:spcPct val="30000"/>
              </a:spcBef>
              <a:spcAft>
                <a:spcPct val="0"/>
              </a:spcAft>
              <a:defRPr/>
            </a:pPr>
            <a:r>
              <a:rPr lang="en-US" dirty="0" smtClean="0"/>
              <a:t>That concludes</a:t>
            </a:r>
            <a:r>
              <a:rPr lang="en-US" baseline="0" dirty="0" smtClean="0"/>
              <a:t> this video – thank you for watching! Please try the quiz to check your understanding of this video’s content. </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F603C3B5-9CFC-4B60-AD1F-942309290D4C}"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463040" rtl="0" eaLnBrk="1" fontAlgn="auto" latinLnBrk="0" hangingPunct="1">
              <a:lnSpc>
                <a:spcPct val="100000"/>
              </a:lnSpc>
              <a:spcBef>
                <a:spcPts val="0"/>
              </a:spcBef>
              <a:spcAft>
                <a:spcPts val="0"/>
              </a:spcAft>
              <a:buClrTx/>
              <a:buSzTx/>
              <a:buFontTx/>
              <a:buNone/>
              <a:tabLst/>
              <a:defRPr/>
            </a:pPr>
            <a:r>
              <a:rPr lang="en-US" dirty="0" smtClean="0"/>
              <a:t>This video covers</a:t>
            </a:r>
            <a:r>
              <a:rPr lang="en-US" baseline="0" dirty="0" smtClean="0"/>
              <a:t> step 7 of the process for selecting the external components for a SAR ADC.</a:t>
            </a:r>
            <a:endParaRPr lang="en-US" dirty="0" smtClean="0"/>
          </a:p>
        </p:txBody>
      </p:sp>
      <p:sp>
        <p:nvSpPr>
          <p:cNvPr id="4" name="Slide Number Placeholder 3"/>
          <p:cNvSpPr>
            <a:spLocks noGrp="1"/>
          </p:cNvSpPr>
          <p:nvPr>
            <p:ph type="sldNum" sz="quarter" idx="10"/>
          </p:nvPr>
        </p:nvSpPr>
        <p:spPr/>
        <p:txBody>
          <a:bodyPr/>
          <a:lstStyle/>
          <a:p>
            <a:fld id="{7941C228-45F2-4BE7-8DD1-C2994D3BBA8A}" type="slidenum">
              <a:rPr lang="en-US" smtClean="0"/>
              <a:pPr/>
              <a:t>2</a:t>
            </a:fld>
            <a:endParaRPr lang="en-US"/>
          </a:p>
        </p:txBody>
      </p:sp>
    </p:spTree>
    <p:extLst>
      <p:ext uri="{BB962C8B-B14F-4D97-AF65-F5344CB8AC3E}">
        <p14:creationId xmlns:p14="http://schemas.microsoft.com/office/powerpoint/2010/main" val="284890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vide</a:t>
            </a:r>
            <a:r>
              <a:rPr lang="en-US" baseline="0" dirty="0" smtClean="0"/>
              <a:t>o, </a:t>
            </a:r>
            <a:r>
              <a:rPr lang="en-US" dirty="0" smtClean="0"/>
              <a:t>we will use</a:t>
            </a:r>
            <a:r>
              <a:rPr lang="en-US" baseline="0" dirty="0" smtClean="0"/>
              <a:t> TINA SPICE to optimize the RC charge bucket circuit and to verify that we meet the error target.  As a reminder we selected the amplifier to be OPA320 based on the calculator results.  The calculator also gives the range for the filter resistor values.  In this case the filter resistor is split into two equal resistors denoted </a:t>
            </a:r>
            <a:r>
              <a:rPr lang="en-US" baseline="0" dirty="0" err="1" smtClean="0"/>
              <a:t>Rfilt</a:t>
            </a:r>
            <a:r>
              <a:rPr lang="en-US" baseline="0" dirty="0" smtClean="0"/>
              <a:t>/2.  The range for </a:t>
            </a:r>
            <a:r>
              <a:rPr lang="en-US" baseline="0" dirty="0" err="1" smtClean="0"/>
              <a:t>Rfilt</a:t>
            </a:r>
            <a:r>
              <a:rPr lang="en-US" baseline="0" dirty="0" smtClean="0"/>
              <a:t>/2 given by the calculator is 4.1 ohms to 32.5 ohms.  We will use parameter stepping to find the best resistance in this range.  The calculator also gives the value of 1.1nF for </a:t>
            </a:r>
            <a:r>
              <a:rPr lang="en-US" baseline="0" dirty="0" err="1" smtClean="0"/>
              <a:t>Cfilt</a:t>
            </a:r>
            <a:r>
              <a:rPr lang="en-US" baseline="0" dirty="0" smtClean="0"/>
              <a:t>.  This value will be used in simulation.  If proper settling cannot be achieved with </a:t>
            </a:r>
            <a:r>
              <a:rPr lang="en-US" baseline="0" dirty="0" err="1" smtClean="0"/>
              <a:t>Cfilt</a:t>
            </a:r>
            <a:r>
              <a:rPr lang="en-US" baseline="0" dirty="0" smtClean="0"/>
              <a:t> equal to 1.1nF, the entire search procedure will be repeated with </a:t>
            </a:r>
            <a:r>
              <a:rPr lang="en-US" baseline="0" dirty="0" err="1" smtClean="0"/>
              <a:t>Cmin</a:t>
            </a:r>
            <a:r>
              <a:rPr lang="en-US" baseline="0" dirty="0" smtClean="0"/>
              <a:t> and </a:t>
            </a:r>
            <a:r>
              <a:rPr lang="en-US" baseline="0" dirty="0" err="1" smtClean="0"/>
              <a:t>Cmax</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3</a:t>
            </a:fld>
            <a:endParaRPr lang="en-US"/>
          </a:p>
        </p:txBody>
      </p:sp>
    </p:spTree>
    <p:extLst>
      <p:ext uri="{BB962C8B-B14F-4D97-AF65-F5344CB8AC3E}">
        <p14:creationId xmlns:p14="http://schemas.microsoft.com/office/powerpoint/2010/main" val="9184322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none" dirty="0" smtClean="0"/>
              <a:t>In</a:t>
            </a:r>
            <a:r>
              <a:rPr lang="en-US" u="none" baseline="0" dirty="0" smtClean="0"/>
              <a:t> this slide we show how </a:t>
            </a:r>
            <a:r>
              <a:rPr lang="en-US" baseline="0" dirty="0" smtClean="0"/>
              <a:t>we will use parameter stepping to sweep the input resistor values.  Parameter stepping doesn’t allow for two equal components to be simultaneously stepped.  One way around this limitation is to use a voltage controlled resistor.  This example shows two voltage controlled resistors controlled by the source </a:t>
            </a:r>
            <a:r>
              <a:rPr lang="en-US" baseline="0" dirty="0" err="1" smtClean="0"/>
              <a:t>Vcont</a:t>
            </a:r>
            <a:r>
              <a:rPr lang="en-US" baseline="0" dirty="0" smtClean="0"/>
              <a:t>.  The resistance is equal to the control source so each resistor in this example is set to 1k ohm since </a:t>
            </a:r>
            <a:r>
              <a:rPr lang="en-US" baseline="0" dirty="0" err="1" smtClean="0"/>
              <a:t>Vcont</a:t>
            </a:r>
            <a:r>
              <a:rPr lang="en-US" baseline="0" dirty="0" smtClean="0"/>
              <a:t> is 1kV.  You can observe by the voltage sources and ammeters that the voltage controlled resistor acts like a normal 1k ohm resistor.</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4</a:t>
            </a:fld>
            <a:endParaRPr lang="en-US"/>
          </a:p>
        </p:txBody>
      </p:sp>
    </p:spTree>
    <p:extLst>
      <p:ext uri="{BB962C8B-B14F-4D97-AF65-F5344CB8AC3E}">
        <p14:creationId xmlns:p14="http://schemas.microsoft.com/office/powerpoint/2010/main" val="11981725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slide we will learn ho</a:t>
            </a:r>
            <a:r>
              <a:rPr lang="en-US" baseline="0" dirty="0" smtClean="0"/>
              <a:t>w to set up parameter stepping on the resistors in the charge bucket filter.  Notice that Rfilt1 and Rfilt2 are both voltage controlled resistors and their resistance value is set by the voltage source V1.  The voltage control will allow us to step both resistors simultaneously. </a:t>
            </a:r>
          </a:p>
          <a:p>
            <a:endParaRPr lang="en-US" baseline="0" dirty="0" smtClean="0"/>
          </a:p>
          <a:p>
            <a:r>
              <a:rPr lang="en-US" b="1" baseline="0" dirty="0" smtClean="0"/>
              <a:t>[click] </a:t>
            </a:r>
            <a:r>
              <a:rPr lang="en-US" baseline="0" dirty="0" smtClean="0"/>
              <a:t>The first step to using parameter stepping is to click on the icon shown here.  You could also do this using the “Analysis&gt;select control object” option from the menu.  Once you do this your mouse pointer will change to look like a resistor with an arrow. </a:t>
            </a:r>
          </a:p>
          <a:p>
            <a:endParaRPr lang="en-US" baseline="0" dirty="0" smtClean="0"/>
          </a:p>
          <a:p>
            <a:r>
              <a:rPr lang="en-US" b="1" baseline="0" dirty="0" smtClean="0"/>
              <a:t>[click] </a:t>
            </a:r>
            <a:r>
              <a:rPr lang="en-US" baseline="0" dirty="0" smtClean="0"/>
              <a:t>Click on the voltage source V1 to make it a control object. </a:t>
            </a:r>
          </a:p>
          <a:p>
            <a:endParaRPr lang="en-US" baseline="0" dirty="0" smtClean="0"/>
          </a:p>
          <a:p>
            <a:r>
              <a:rPr lang="en-US" b="1" baseline="0" dirty="0" smtClean="0"/>
              <a:t>[click] </a:t>
            </a:r>
            <a:r>
              <a:rPr lang="en-US" baseline="0" dirty="0" smtClean="0"/>
              <a:t>When you click on the control object, a window will pop up listing all the parameters for the selected device.  Click on the box next to the parameter you want to step.  In this case we have two parameters: voltage, and internal resistance.  We want to click on the box next to voltage as that is what we want to step.</a:t>
            </a:r>
          </a:p>
          <a:p>
            <a:endParaRPr lang="en-US" b="1" baseline="0" dirty="0" smtClean="0"/>
          </a:p>
          <a:p>
            <a:r>
              <a:rPr lang="en-US" b="1" baseline="0" dirty="0" smtClean="0"/>
              <a:t>[click] </a:t>
            </a:r>
            <a:r>
              <a:rPr lang="en-US" b="0" baseline="0" dirty="0" smtClean="0"/>
              <a:t>Next a window will pop up that will allow you to edit the start value and end value for parameter stepping.  In this case we enter 4.1 ohms to 32.5 ohms as this is what the calculator recommended.  Here you should also enter 10 for the “number of cases”.  This will run 10 different simulations with resistor values ranging from 4.1 to 32.5.  Finally, choose “linear” for the sweep type as this will set the stepping so that the resistance increments are equal.</a:t>
            </a:r>
          </a:p>
          <a:p>
            <a:endParaRPr lang="en-US" b="0" baseline="0" dirty="0" smtClean="0"/>
          </a:p>
          <a:p>
            <a:r>
              <a:rPr lang="en-US" b="0" baseline="0" dirty="0" smtClean="0"/>
              <a:t>Once all these steps are completed you will notice an asterisk next to the object that is being controlled.  Now any simulation performed will automatically run ten times generating ten different sets of curves.</a:t>
            </a:r>
            <a:endParaRPr lang="en-US" b="1"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5</a:t>
            </a:fld>
            <a:endParaRPr lang="en-US"/>
          </a:p>
        </p:txBody>
      </p:sp>
    </p:spTree>
    <p:extLst>
      <p:ext uri="{BB962C8B-B14F-4D97-AF65-F5344CB8AC3E}">
        <p14:creationId xmlns:p14="http://schemas.microsoft.com/office/powerpoint/2010/main" val="12186778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a:t>
            </a:r>
            <a:r>
              <a:rPr lang="en-US" baseline="0" dirty="0" smtClean="0"/>
              <a:t> let’s run the transient analysis.  Select “</a:t>
            </a:r>
            <a:r>
              <a:rPr lang="en-US" sz="1800" dirty="0" smtClean="0"/>
              <a:t>Analysis&gt;Transient</a:t>
            </a:r>
            <a:r>
              <a:rPr lang="en-US" baseline="0" dirty="0" smtClean="0"/>
              <a:t>” from the menu.  Select a range of time that covers several conversion cycles.  Throughput is 1us, so we will run 3 conversions or 3us.  The displayed curves will contain ten sets of curves.  One for each resistance value in the parameter step.</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6</a:t>
            </a:fld>
            <a:endParaRPr lang="en-US"/>
          </a:p>
        </p:txBody>
      </p:sp>
    </p:spTree>
    <p:extLst>
      <p:ext uri="{BB962C8B-B14F-4D97-AF65-F5344CB8AC3E}">
        <p14:creationId xmlns:p14="http://schemas.microsoft.com/office/powerpoint/2010/main" val="20460648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a:t>
            </a:r>
            <a:r>
              <a:rPr lang="en-US" baseline="0" dirty="0" smtClean="0"/>
              <a:t> order to make the simulation results easer to look at you need to adjust the vertical and horizontal axis scaling.  The main curves we want to look at here are the error curves.  The error curves will ideally settle to 0V, so setting the vertical range to ±100mV is a good range for zooming in on the error.  On the horizontal axis, you should always ignore the first cycle as some startup behavior will invalidate these results.</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7</a:t>
            </a:fld>
            <a:endParaRPr lang="en-US"/>
          </a:p>
        </p:txBody>
      </p:sp>
    </p:spTree>
    <p:extLst>
      <p:ext uri="{BB962C8B-B14F-4D97-AF65-F5344CB8AC3E}">
        <p14:creationId xmlns:p14="http://schemas.microsoft.com/office/powerpoint/2010/main" val="7442896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After adjusting the curves this is what the graphs look like.  There</a:t>
            </a:r>
            <a:r>
              <a:rPr lang="en-US" baseline="0" dirty="0" smtClean="0"/>
              <a:t> is one error curve for each resistance value for a total of 10 different curves.  The purple square wave that controls the acquisitions period identifies the end of the acquisition period.  Notice that some of the curves have very large overshoot.  You can click on the large curves and hit the delete key to eliminate them.  </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8</a:t>
            </a:fld>
            <a:endParaRPr lang="en-US"/>
          </a:p>
        </p:txBody>
      </p:sp>
    </p:spTree>
    <p:extLst>
      <p:ext uri="{BB962C8B-B14F-4D97-AF65-F5344CB8AC3E}">
        <p14:creationId xmlns:p14="http://schemas.microsoft.com/office/powerpoint/2010/main" val="12635864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463040" rtl="0" eaLnBrk="1" fontAlgn="auto" latinLnBrk="0" hangingPunct="1">
              <a:lnSpc>
                <a:spcPct val="100000"/>
              </a:lnSpc>
              <a:spcBef>
                <a:spcPts val="0"/>
              </a:spcBef>
              <a:spcAft>
                <a:spcPts val="0"/>
              </a:spcAft>
              <a:buClrTx/>
              <a:buSzTx/>
              <a:buFontTx/>
              <a:buNone/>
              <a:tabLst/>
              <a:defRPr/>
            </a:pPr>
            <a:r>
              <a:rPr lang="en-US" dirty="0" smtClean="0"/>
              <a:t>After deleting the curves with large overshoot,</a:t>
            </a:r>
            <a:r>
              <a:rPr lang="en-US" baseline="0" dirty="0" smtClean="0"/>
              <a:t> we can adjust the vertical scale to ±10mV.  Deleting the curves that are obviously out of range will make it easer to inspect the good curves.</a:t>
            </a:r>
            <a:endParaRPr lang="en-US" dirty="0" smtClean="0"/>
          </a:p>
          <a:p>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9</a:t>
            </a:fld>
            <a:endParaRPr lang="en-US"/>
          </a:p>
        </p:txBody>
      </p:sp>
    </p:spTree>
    <p:extLst>
      <p:ext uri="{BB962C8B-B14F-4D97-AF65-F5344CB8AC3E}">
        <p14:creationId xmlns:p14="http://schemas.microsoft.com/office/powerpoint/2010/main" val="8998922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48640" y="2331731"/>
            <a:ext cx="13533120" cy="1764030"/>
          </a:xfrm>
        </p:spPr>
        <p:txBody>
          <a:bodyPr/>
          <a:lstStyle>
            <a:lvl1pPr>
              <a:defRPr sz="5300">
                <a:solidFill>
                  <a:schemeClr val="tx2"/>
                </a:solidFill>
              </a:defRPr>
            </a:lvl1pPr>
          </a:lstStyle>
          <a:p>
            <a:r>
              <a:rPr lang="en-US" dirty="0"/>
              <a:t>Click to edit Master title style</a:t>
            </a:r>
          </a:p>
        </p:txBody>
      </p:sp>
      <p:sp>
        <p:nvSpPr>
          <p:cNvPr id="3075" name="Rectangle 3"/>
          <p:cNvSpPr>
            <a:spLocks noGrp="1" noChangeArrowheads="1"/>
          </p:cNvSpPr>
          <p:nvPr>
            <p:ph type="subTitle" idx="1"/>
          </p:nvPr>
        </p:nvSpPr>
        <p:spPr>
          <a:xfrm>
            <a:off x="548640" y="4438654"/>
            <a:ext cx="13533120" cy="1783080"/>
          </a:xfrm>
          <a:ln/>
        </p:spPr>
        <p:txBody>
          <a:bodyPr/>
          <a:lstStyle>
            <a:lvl1pPr marL="0" indent="0">
              <a:buFontTx/>
              <a:buNone/>
              <a:defRPr b="1"/>
            </a:lvl1pPr>
          </a:lstStyle>
          <a:p>
            <a:r>
              <a:rPr lang="en-US"/>
              <a:t>Click to edit Master subtitle style</a:t>
            </a:r>
          </a:p>
        </p:txBody>
      </p:sp>
      <p:sp>
        <p:nvSpPr>
          <p:cNvPr id="6"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513750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ED430B41-3034-4777-B6DE-71856D985697}" type="slidenum">
              <a:rPr lang="en-US"/>
              <a:pPr>
                <a:defRPr/>
              </a:pPr>
              <a:t>‹#›</a:t>
            </a:fld>
            <a:endParaRPr lang="en-US"/>
          </a:p>
        </p:txBody>
      </p:sp>
    </p:spTree>
    <p:extLst>
      <p:ext uri="{BB962C8B-B14F-4D97-AF65-F5344CB8AC3E}">
        <p14:creationId xmlns:p14="http://schemas.microsoft.com/office/powerpoint/2010/main" val="167287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521" y="327661"/>
            <a:ext cx="4813301" cy="1394461"/>
          </a:xfrm>
        </p:spPr>
        <p:txBody>
          <a:bodyPr anchor="b"/>
          <a:lstStyle>
            <a:lvl1pPr algn="l">
              <a:defRPr sz="4300" b="1">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720080" y="327662"/>
            <a:ext cx="8178800" cy="702373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700"/>
            </a:lvl6pPr>
            <a:lvl7pPr>
              <a:defRPr sz="2700"/>
            </a:lvl7pPr>
            <a:lvl8pPr>
              <a:defRPr sz="2700"/>
            </a:lvl8pPr>
            <a:lvl9pPr>
              <a:defRPr sz="27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731521" y="1722120"/>
            <a:ext cx="4813301" cy="5629277"/>
          </a:xfrm>
        </p:spPr>
        <p:txBody>
          <a:bodyPr/>
          <a:lstStyle>
            <a:lvl1pPr marL="0" indent="0">
              <a:buNone/>
              <a:defRPr sz="2700"/>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dirty="0"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9B97EEC-B5BC-42C5-B73F-31CC660D4D8A}" type="slidenum">
              <a:rPr lang="en-US"/>
              <a:pPr>
                <a:defRPr/>
              </a:pPr>
              <a:t>‹#›</a:t>
            </a:fld>
            <a:endParaRPr lang="en-US"/>
          </a:p>
        </p:txBody>
      </p:sp>
    </p:spTree>
    <p:extLst>
      <p:ext uri="{BB962C8B-B14F-4D97-AF65-F5344CB8AC3E}">
        <p14:creationId xmlns:p14="http://schemas.microsoft.com/office/powerpoint/2010/main" val="16778407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67661" y="5760721"/>
            <a:ext cx="8778240" cy="680085"/>
          </a:xfrm>
        </p:spPr>
        <p:txBody>
          <a:bodyPr anchor="b"/>
          <a:lstStyle>
            <a:lvl1pPr algn="l">
              <a:defRPr sz="3700" b="1">
                <a:solidFill>
                  <a:schemeClr val="tx2"/>
                </a:solidFill>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2867661" y="735331"/>
            <a:ext cx="8778240" cy="4937760"/>
          </a:xfrm>
        </p:spPr>
        <p:txBody>
          <a:bodyPr/>
          <a:lstStyle>
            <a:lvl1pPr marL="0" indent="0">
              <a:buNone/>
              <a:defRPr sz="4300"/>
            </a:lvl1pPr>
            <a:lvl2pPr marL="609432" indent="0">
              <a:buNone/>
              <a:defRPr sz="3700"/>
            </a:lvl2pPr>
            <a:lvl3pPr marL="1218864" indent="0">
              <a:buNone/>
              <a:defRPr sz="3200"/>
            </a:lvl3pPr>
            <a:lvl4pPr marL="1828293" indent="0">
              <a:buNone/>
              <a:defRPr sz="2700"/>
            </a:lvl4pPr>
            <a:lvl5pPr marL="2437717" indent="0">
              <a:buNone/>
              <a:defRPr sz="2700"/>
            </a:lvl5pPr>
            <a:lvl6pPr marL="3047147" indent="0">
              <a:buNone/>
              <a:defRPr sz="2700"/>
            </a:lvl6pPr>
            <a:lvl7pPr marL="3656579" indent="0">
              <a:buNone/>
              <a:defRPr sz="2700"/>
            </a:lvl7pPr>
            <a:lvl8pPr marL="4266005" indent="0">
              <a:buNone/>
              <a:defRPr sz="2700"/>
            </a:lvl8pPr>
            <a:lvl9pPr marL="4875434" indent="0">
              <a:buNone/>
              <a:defRPr sz="2700"/>
            </a:lvl9pPr>
          </a:lstStyle>
          <a:p>
            <a:pPr lvl="0"/>
            <a:endParaRPr lang="en-US" noProof="0" smtClean="0"/>
          </a:p>
        </p:txBody>
      </p:sp>
      <p:sp>
        <p:nvSpPr>
          <p:cNvPr id="4" name="Text Placeholder 3"/>
          <p:cNvSpPr>
            <a:spLocks noGrp="1"/>
          </p:cNvSpPr>
          <p:nvPr>
            <p:ph type="body" sz="half" idx="2"/>
          </p:nvPr>
        </p:nvSpPr>
        <p:spPr>
          <a:xfrm>
            <a:off x="2867661" y="6440806"/>
            <a:ext cx="8778240" cy="965835"/>
          </a:xfrm>
          <a:noFill/>
          <a:ln w="9525" algn="ctr">
            <a:noFill/>
            <a:miter lim="800000"/>
            <a:headEnd/>
            <a:tailEnd/>
          </a:ln>
        </p:spPr>
        <p:txBody>
          <a:bodyPr vert="horz" wrap="square" lIns="121886" tIns="60941" rIns="121886" bIns="60941" numCol="1" anchor="t" anchorCtr="0" compatLnSpc="1">
            <a:prstTxWarp prst="textNoShape">
              <a:avLst/>
            </a:prstTxWarp>
          </a:bodyPr>
          <a:lstStyle>
            <a:lvl1pPr marL="0" indent="0" algn="l" rtl="0" eaLnBrk="0" fontAlgn="base" hangingPunct="0">
              <a:spcAft>
                <a:spcPct val="0"/>
              </a:spcAft>
              <a:buNone/>
              <a:defRPr lang="en-US" sz="2700" smtClean="0">
                <a:solidFill>
                  <a:schemeClr val="tx1"/>
                </a:solidFill>
                <a:latin typeface="+mn-lt"/>
                <a:ea typeface="+mn-ea"/>
                <a:cs typeface="+mn-cs"/>
              </a:defRPr>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8E55F34B-1C25-4090-A4A7-9CEE84F430BB}" type="slidenum">
              <a:rPr lang="en-US"/>
              <a:pPr>
                <a:defRPr/>
              </a:pPr>
              <a:t>‹#›</a:t>
            </a:fld>
            <a:endParaRPr lang="en-US"/>
          </a:p>
        </p:txBody>
      </p:sp>
    </p:spTree>
    <p:extLst>
      <p:ext uri="{BB962C8B-B14F-4D97-AF65-F5344CB8AC3E}">
        <p14:creationId xmlns:p14="http://schemas.microsoft.com/office/powerpoint/2010/main" val="33977274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34FE2BCE-81FD-49AD-8F3F-8C803C0A8918}" type="slidenum">
              <a:rPr lang="en-US"/>
              <a:pPr>
                <a:defRPr/>
              </a:pPr>
              <a:t>‹#›</a:t>
            </a:fld>
            <a:endParaRPr lang="en-US"/>
          </a:p>
        </p:txBody>
      </p:sp>
    </p:spTree>
    <p:extLst>
      <p:ext uri="{BB962C8B-B14F-4D97-AF65-F5344CB8AC3E}">
        <p14:creationId xmlns:p14="http://schemas.microsoft.com/office/powerpoint/2010/main" val="4345472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655302" y="171451"/>
            <a:ext cx="3426459" cy="6882765"/>
          </a:xfrm>
        </p:spPr>
        <p:txBody>
          <a:bodyPr vert="eaVert"/>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370840" y="171451"/>
            <a:ext cx="10040621" cy="688276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16892279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64081746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80408086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96923796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pic>
        <p:nvPicPr>
          <p:cNvPr id="4" name="Picture 6" descr="selected_powerpoint_bg_2.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1" name="Rectangle 10"/>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5"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8"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dirty="0"/>
          </a:p>
        </p:txBody>
      </p:sp>
    </p:spTree>
    <p:extLst>
      <p:ext uri="{BB962C8B-B14F-4D97-AF65-F5344CB8AC3E}">
        <p14:creationId xmlns:p14="http://schemas.microsoft.com/office/powerpoint/2010/main" val="4142359124"/>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6" name="Picture 5" descr="Classroom_ppt.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4630400" cy="8229600"/>
          </a:xfrm>
          <a:prstGeom prst="rect">
            <a:avLst/>
          </a:prstGeom>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6" name="Rectangle 15"/>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7" name="Rectangle 16"/>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4"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11"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66627847"/>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3_Title Slide">
    <p:spTree>
      <p:nvGrpSpPr>
        <p:cNvPr id="1" name=""/>
        <p:cNvGrpSpPr/>
        <p:nvPr/>
      </p:nvGrpSpPr>
      <p:grpSpPr>
        <a:xfrm>
          <a:off x="0" y="0"/>
          <a:ext cx="0" cy="0"/>
          <a:chOff x="0" y="0"/>
          <a:chExt cx="0" cy="0"/>
        </a:xfrm>
      </p:grpSpPr>
      <p:pic>
        <p:nvPicPr>
          <p:cNvPr id="4" name="Picture 6" descr="selected_powerpoint_bg_1_grey.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4" name="Rectangle 13"/>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1"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11296642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33406" y="1258172"/>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B97888F-6AF7-4263-B69D-592D8C33BAC7}" type="slidenum">
              <a:rPr lang="en-US"/>
              <a:pPr>
                <a:defRPr/>
              </a:pPr>
              <a:t>‹#›</a:t>
            </a:fld>
            <a:endParaRPr lang="en-US"/>
          </a:p>
        </p:txBody>
      </p:sp>
    </p:spTree>
    <p:extLst>
      <p:ext uri="{BB962C8B-B14F-4D97-AF65-F5344CB8AC3E}">
        <p14:creationId xmlns:p14="http://schemas.microsoft.com/office/powerpoint/2010/main" val="1850442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5701" y="5288284"/>
            <a:ext cx="12435840" cy="1634491"/>
          </a:xfrm>
        </p:spPr>
        <p:txBody>
          <a:bodyPr anchor="t"/>
          <a:lstStyle>
            <a:lvl1pPr algn="l">
              <a:defRPr sz="5300" b="1" cap="all">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155701" y="3488056"/>
            <a:ext cx="12435840" cy="1800224"/>
          </a:xfrm>
        </p:spPr>
        <p:txBody>
          <a:bodyPr anchor="b"/>
          <a:lstStyle>
            <a:lvl1pPr marL="0" indent="0">
              <a:buNone/>
              <a:defRPr sz="2700"/>
            </a:lvl1pPr>
            <a:lvl2pPr marL="609432" indent="0">
              <a:buNone/>
              <a:defRPr sz="2400"/>
            </a:lvl2pPr>
            <a:lvl3pPr marL="1218864" indent="0">
              <a:buNone/>
              <a:defRPr sz="2100"/>
            </a:lvl3pPr>
            <a:lvl4pPr marL="1828293" indent="0">
              <a:buNone/>
              <a:defRPr sz="1900"/>
            </a:lvl4pPr>
            <a:lvl5pPr marL="2437717" indent="0">
              <a:buNone/>
              <a:defRPr sz="1900"/>
            </a:lvl5pPr>
            <a:lvl6pPr marL="3047147" indent="0">
              <a:buNone/>
              <a:defRPr sz="1900"/>
            </a:lvl6pPr>
            <a:lvl7pPr marL="3656579" indent="0">
              <a:buNone/>
              <a:defRPr sz="1900"/>
            </a:lvl7pPr>
            <a:lvl8pPr marL="4266005" indent="0">
              <a:buNone/>
              <a:defRPr sz="1900"/>
            </a:lvl8pPr>
            <a:lvl9pPr marL="4875434" indent="0">
              <a:buNone/>
              <a:defRPr sz="1900"/>
            </a:lvl9pPr>
          </a:lstStyle>
          <a:p>
            <a:pPr lvl="0"/>
            <a:r>
              <a:rPr lang="en-US" smtClean="0"/>
              <a:t>Click to edit Master text styles</a:t>
            </a:r>
          </a:p>
        </p:txBody>
      </p:sp>
      <p:sp>
        <p:nvSpPr>
          <p:cNvPr id="6" name="Slide Number Placeholder 5"/>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40191035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533401" y="1423037"/>
            <a:ext cx="6652261"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7429501" y="1423037"/>
            <a:ext cx="6652259"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B53548F6-AAA9-4A8D-A869-511B3DFE3256}" type="slidenum">
              <a:rPr lang="en-US"/>
              <a:pPr>
                <a:defRPr/>
              </a:pPr>
              <a:t>‹#›</a:t>
            </a:fld>
            <a:endParaRPr lang="en-US"/>
          </a:p>
        </p:txBody>
      </p:sp>
    </p:spTree>
    <p:extLst>
      <p:ext uri="{BB962C8B-B14F-4D97-AF65-F5344CB8AC3E}">
        <p14:creationId xmlns:p14="http://schemas.microsoft.com/office/powerpoint/2010/main" val="1392443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1520" y="329565"/>
            <a:ext cx="13167360" cy="1371600"/>
          </a:xfrm>
        </p:spPr>
        <p:txBody>
          <a:bodyPr/>
          <a:lstStyle>
            <a:lvl1pPr>
              <a:defRPr>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31520" y="1842136"/>
            <a:ext cx="6464301"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4" name="Content Placeholder 3"/>
          <p:cNvSpPr>
            <a:spLocks noGrp="1"/>
          </p:cNvSpPr>
          <p:nvPr>
            <p:ph sz="half" idx="2"/>
          </p:nvPr>
        </p:nvSpPr>
        <p:spPr>
          <a:xfrm>
            <a:off x="731520" y="2609851"/>
            <a:ext cx="6464301"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7432046" y="1842136"/>
            <a:ext cx="6466840"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6" name="Content Placeholder 5"/>
          <p:cNvSpPr>
            <a:spLocks noGrp="1"/>
          </p:cNvSpPr>
          <p:nvPr>
            <p:ph sz="quarter" idx="4"/>
          </p:nvPr>
        </p:nvSpPr>
        <p:spPr>
          <a:xfrm>
            <a:off x="7432046" y="2609851"/>
            <a:ext cx="6466840"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20081389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4C52F08-588C-488E-A5AB-DF69250DE862}" type="slidenum">
              <a:rPr lang="en-US"/>
              <a:pPr>
                <a:defRPr/>
              </a:pPr>
              <a:t>‹#›</a:t>
            </a:fld>
            <a:endParaRPr lang="en-US"/>
          </a:p>
        </p:txBody>
      </p:sp>
    </p:spTree>
    <p:extLst>
      <p:ext uri="{BB962C8B-B14F-4D97-AF65-F5344CB8AC3E}">
        <p14:creationId xmlns:p14="http://schemas.microsoft.com/office/powerpoint/2010/main" val="1903686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 name="Rectangle 1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9" name="Rectangle 18"/>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026" name="Rectangle 2"/>
          <p:cNvSpPr>
            <a:spLocks noGrp="1" noChangeArrowheads="1"/>
          </p:cNvSpPr>
          <p:nvPr>
            <p:ph type="title"/>
          </p:nvPr>
        </p:nvSpPr>
        <p:spPr bwMode="auto">
          <a:xfrm>
            <a:off x="370840" y="171461"/>
            <a:ext cx="13533120" cy="977266"/>
          </a:xfrm>
          <a:prstGeom prst="rect">
            <a:avLst/>
          </a:prstGeom>
          <a:noFill/>
          <a:ln w="9525">
            <a:noFill/>
            <a:miter lim="800000"/>
            <a:headEnd/>
            <a:tailEnd/>
          </a:ln>
        </p:spPr>
        <p:txBody>
          <a:bodyPr vert="horz" wrap="square" lIns="121886" tIns="60941" rIns="121886" bIns="60941"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533406" y="1270639"/>
            <a:ext cx="13548360" cy="5922645"/>
          </a:xfrm>
          <a:prstGeom prst="rect">
            <a:avLst/>
          </a:prstGeom>
          <a:noFill/>
          <a:ln w="9525" algn="ctr">
            <a:noFill/>
            <a:miter lim="800000"/>
            <a:headEnd/>
            <a:tailEnd/>
          </a:ln>
        </p:spPr>
        <p:txBody>
          <a:bodyPr vert="horz" wrap="square" lIns="121886" tIns="60941" rIns="121886" bIns="60941"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pic>
        <p:nvPicPr>
          <p:cNvPr id="10" name="Picture 27" descr="ti_logo_powerpoint_1_line.png"/>
          <p:cNvPicPr>
            <a:picLocks noChangeAspect="1"/>
          </p:cNvPicPr>
          <p:nvPr userDrawn="1"/>
        </p:nvPicPr>
        <p:blipFill>
          <a:blip r:embed="rId19" cstate="print"/>
          <a:srcRect/>
          <a:stretch>
            <a:fillRect/>
          </a:stretch>
        </p:blipFill>
        <p:spPr bwMode="auto">
          <a:xfrm>
            <a:off x="11457517" y="7689851"/>
            <a:ext cx="2499782" cy="309034"/>
          </a:xfrm>
          <a:prstGeom prst="rect">
            <a:avLst/>
          </a:prstGeom>
          <a:noFill/>
          <a:ln w="9525">
            <a:noFill/>
            <a:miter lim="800000"/>
            <a:headEnd/>
            <a:tailEnd/>
          </a:ln>
        </p:spPr>
      </p:pic>
    </p:spTree>
    <p:extLst>
      <p:ext uri="{BB962C8B-B14F-4D97-AF65-F5344CB8AC3E}">
        <p14:creationId xmlns:p14="http://schemas.microsoft.com/office/powerpoint/2010/main" val="1742349201"/>
      </p:ext>
    </p:extLst>
  </p:cSld>
  <p:clrMap bg1="lt1" tx1="dk1" bg2="lt2" tx2="dk2" accent1="accent1" accent2="accent2" accent3="accent3" accent4="accent4" accent5="accent5" accent6="accent6" hlink="hlink" folHlink="folHlink"/>
  <p:sldLayoutIdLst>
    <p:sldLayoutId id="2147483676" r:id="rId1"/>
    <p:sldLayoutId id="2147483693" r:id="rId2"/>
    <p:sldLayoutId id="2147483694" r:id="rId3"/>
    <p:sldLayoutId id="2147483695"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0" r:id="rId15"/>
    <p:sldLayoutId id="2147483691" r:id="rId16"/>
    <p:sldLayoutId id="2147483692" r:id="rId17"/>
  </p:sldLayoutIdLst>
  <p:timing>
    <p:tnLst>
      <p:par>
        <p:cTn id="1" dur="indefinite" restart="never" nodeType="tmRoot"/>
      </p:par>
    </p:tnLst>
  </p:timing>
  <p:hf hdr="0" ftr="0" dt="0"/>
  <p:txStyles>
    <p:titleStyle>
      <a:lvl1pPr algn="l" rtl="0" eaLnBrk="0" fontAlgn="base" hangingPunct="0">
        <a:lnSpc>
          <a:spcPct val="85000"/>
        </a:lnSpc>
        <a:spcBef>
          <a:spcPct val="0"/>
        </a:spcBef>
        <a:spcAft>
          <a:spcPct val="0"/>
        </a:spcAft>
        <a:defRPr sz="4300" b="1">
          <a:solidFill>
            <a:schemeClr val="tx2"/>
          </a:solidFill>
          <a:latin typeface="+mj-lt"/>
          <a:ea typeface="+mj-ea"/>
          <a:cs typeface="+mj-cs"/>
        </a:defRPr>
      </a:lvl1pPr>
      <a:lvl2pPr algn="l" rtl="0" eaLnBrk="0" fontAlgn="base" hangingPunct="0">
        <a:lnSpc>
          <a:spcPct val="85000"/>
        </a:lnSpc>
        <a:spcBef>
          <a:spcPct val="0"/>
        </a:spcBef>
        <a:spcAft>
          <a:spcPct val="0"/>
        </a:spcAft>
        <a:defRPr sz="4300" b="1">
          <a:solidFill>
            <a:schemeClr val="tx2"/>
          </a:solidFill>
          <a:latin typeface="Arial" charset="0"/>
        </a:defRPr>
      </a:lvl2pPr>
      <a:lvl3pPr algn="l" rtl="0" eaLnBrk="0" fontAlgn="base" hangingPunct="0">
        <a:lnSpc>
          <a:spcPct val="85000"/>
        </a:lnSpc>
        <a:spcBef>
          <a:spcPct val="0"/>
        </a:spcBef>
        <a:spcAft>
          <a:spcPct val="0"/>
        </a:spcAft>
        <a:defRPr sz="4300" b="1">
          <a:solidFill>
            <a:schemeClr val="tx2"/>
          </a:solidFill>
          <a:latin typeface="Arial" charset="0"/>
        </a:defRPr>
      </a:lvl3pPr>
      <a:lvl4pPr algn="l" rtl="0" eaLnBrk="0" fontAlgn="base" hangingPunct="0">
        <a:lnSpc>
          <a:spcPct val="85000"/>
        </a:lnSpc>
        <a:spcBef>
          <a:spcPct val="0"/>
        </a:spcBef>
        <a:spcAft>
          <a:spcPct val="0"/>
        </a:spcAft>
        <a:defRPr sz="4300" b="1">
          <a:solidFill>
            <a:schemeClr val="tx2"/>
          </a:solidFill>
          <a:latin typeface="Arial" charset="0"/>
        </a:defRPr>
      </a:lvl4pPr>
      <a:lvl5pPr algn="l" rtl="0" eaLnBrk="0" fontAlgn="base" hangingPunct="0">
        <a:lnSpc>
          <a:spcPct val="85000"/>
        </a:lnSpc>
        <a:spcBef>
          <a:spcPct val="0"/>
        </a:spcBef>
        <a:spcAft>
          <a:spcPct val="0"/>
        </a:spcAft>
        <a:defRPr sz="4300" b="1">
          <a:solidFill>
            <a:schemeClr val="tx2"/>
          </a:solidFill>
          <a:latin typeface="Arial" charset="0"/>
        </a:defRPr>
      </a:lvl5pPr>
      <a:lvl6pPr marL="609432" algn="l" rtl="0" fontAlgn="base">
        <a:lnSpc>
          <a:spcPct val="85000"/>
        </a:lnSpc>
        <a:spcBef>
          <a:spcPct val="0"/>
        </a:spcBef>
        <a:spcAft>
          <a:spcPct val="0"/>
        </a:spcAft>
        <a:defRPr sz="4300" b="1">
          <a:solidFill>
            <a:srgbClr val="FF0000"/>
          </a:solidFill>
          <a:latin typeface="Arial" charset="0"/>
        </a:defRPr>
      </a:lvl6pPr>
      <a:lvl7pPr marL="1218864" algn="l" rtl="0" fontAlgn="base">
        <a:lnSpc>
          <a:spcPct val="85000"/>
        </a:lnSpc>
        <a:spcBef>
          <a:spcPct val="0"/>
        </a:spcBef>
        <a:spcAft>
          <a:spcPct val="0"/>
        </a:spcAft>
        <a:defRPr sz="4300" b="1">
          <a:solidFill>
            <a:srgbClr val="FF0000"/>
          </a:solidFill>
          <a:latin typeface="Arial" charset="0"/>
        </a:defRPr>
      </a:lvl7pPr>
      <a:lvl8pPr marL="1828293" algn="l" rtl="0" fontAlgn="base">
        <a:lnSpc>
          <a:spcPct val="85000"/>
        </a:lnSpc>
        <a:spcBef>
          <a:spcPct val="0"/>
        </a:spcBef>
        <a:spcAft>
          <a:spcPct val="0"/>
        </a:spcAft>
        <a:defRPr sz="4300" b="1">
          <a:solidFill>
            <a:srgbClr val="FF0000"/>
          </a:solidFill>
          <a:latin typeface="Arial" charset="0"/>
        </a:defRPr>
      </a:lvl8pPr>
      <a:lvl9pPr marL="2437717" algn="l" rtl="0" fontAlgn="base">
        <a:lnSpc>
          <a:spcPct val="85000"/>
        </a:lnSpc>
        <a:spcBef>
          <a:spcPct val="0"/>
        </a:spcBef>
        <a:spcAft>
          <a:spcPct val="0"/>
        </a:spcAft>
        <a:defRPr sz="4300" b="1">
          <a:solidFill>
            <a:srgbClr val="FF0000"/>
          </a:solidFill>
          <a:latin typeface="Arial" charset="0"/>
        </a:defRPr>
      </a:lvl9pPr>
    </p:titleStyle>
    <p:bodyStyle>
      <a:lvl1pPr marL="302598" indent="-302598" algn="l" rtl="0" eaLnBrk="0" fontAlgn="base" hangingPunct="0">
        <a:spcBef>
          <a:spcPts val="1067"/>
        </a:spcBef>
        <a:spcAft>
          <a:spcPct val="0"/>
        </a:spcAft>
        <a:buChar char="•"/>
        <a:defRPr sz="2900">
          <a:solidFill>
            <a:schemeClr val="tx1"/>
          </a:solidFill>
          <a:latin typeface="+mn-lt"/>
          <a:ea typeface="+mn-ea"/>
          <a:cs typeface="+mn-cs"/>
        </a:defRPr>
      </a:lvl1pPr>
      <a:lvl2pPr marL="766021" indent="-311066" algn="l" rtl="0" eaLnBrk="0" fontAlgn="base" hangingPunct="0">
        <a:spcBef>
          <a:spcPct val="20000"/>
        </a:spcBef>
        <a:spcAft>
          <a:spcPct val="0"/>
        </a:spcAft>
        <a:buChar char="–"/>
        <a:defRPr sz="2600">
          <a:solidFill>
            <a:schemeClr val="tx1"/>
          </a:solidFill>
          <a:latin typeface="+mn-lt"/>
        </a:defRPr>
      </a:lvl2pPr>
      <a:lvl3pPr marL="1138448" indent="-220077" algn="l" rtl="0" eaLnBrk="0" fontAlgn="base" hangingPunct="0">
        <a:spcBef>
          <a:spcPct val="15000"/>
        </a:spcBef>
        <a:spcAft>
          <a:spcPct val="0"/>
        </a:spcAft>
        <a:buChar char="•"/>
        <a:defRPr sz="2600">
          <a:solidFill>
            <a:schemeClr val="tx1"/>
          </a:solidFill>
          <a:latin typeface="+mn-lt"/>
        </a:defRPr>
      </a:lvl3pPr>
      <a:lvl4pPr marL="1601869" indent="-311066" algn="l" rtl="0" eaLnBrk="0" fontAlgn="base" hangingPunct="0">
        <a:spcBef>
          <a:spcPct val="5000"/>
        </a:spcBef>
        <a:spcAft>
          <a:spcPct val="0"/>
        </a:spcAft>
        <a:buChar char="–"/>
        <a:defRPr sz="2600">
          <a:solidFill>
            <a:schemeClr val="tx1"/>
          </a:solidFill>
          <a:latin typeface="+mn-lt"/>
        </a:defRPr>
      </a:lvl4pPr>
      <a:lvl5pPr marL="1984874" indent="-230661" algn="l" rtl="0" eaLnBrk="0" fontAlgn="base" hangingPunct="0">
        <a:spcBef>
          <a:spcPct val="0"/>
        </a:spcBef>
        <a:spcAft>
          <a:spcPct val="0"/>
        </a:spcAft>
        <a:buChar char="»"/>
        <a:defRPr sz="2600">
          <a:solidFill>
            <a:schemeClr val="tx1"/>
          </a:solidFill>
          <a:latin typeface="+mn-lt"/>
        </a:defRPr>
      </a:lvl5pPr>
      <a:lvl6pPr marL="2594306" indent="-230661" algn="l" rtl="0" fontAlgn="base">
        <a:spcBef>
          <a:spcPct val="0"/>
        </a:spcBef>
        <a:spcAft>
          <a:spcPct val="0"/>
        </a:spcAft>
        <a:buChar char="»"/>
        <a:defRPr sz="2100">
          <a:solidFill>
            <a:schemeClr val="tx1"/>
          </a:solidFill>
          <a:latin typeface="+mn-lt"/>
        </a:defRPr>
      </a:lvl6pPr>
      <a:lvl7pPr marL="3203738" indent="-230661" algn="l" rtl="0" fontAlgn="base">
        <a:spcBef>
          <a:spcPct val="0"/>
        </a:spcBef>
        <a:spcAft>
          <a:spcPct val="0"/>
        </a:spcAft>
        <a:buChar char="»"/>
        <a:defRPr sz="2100">
          <a:solidFill>
            <a:schemeClr val="tx1"/>
          </a:solidFill>
          <a:latin typeface="+mn-lt"/>
        </a:defRPr>
      </a:lvl7pPr>
      <a:lvl8pPr marL="3813168" indent="-230661" algn="l" rtl="0" fontAlgn="base">
        <a:spcBef>
          <a:spcPct val="0"/>
        </a:spcBef>
        <a:spcAft>
          <a:spcPct val="0"/>
        </a:spcAft>
        <a:buChar char="»"/>
        <a:defRPr sz="2100">
          <a:solidFill>
            <a:schemeClr val="tx1"/>
          </a:solidFill>
          <a:latin typeface="+mn-lt"/>
        </a:defRPr>
      </a:lvl8pPr>
      <a:lvl9pPr marL="4422598" indent="-230661" algn="l" rtl="0" fontAlgn="base">
        <a:spcBef>
          <a:spcPct val="0"/>
        </a:spcBef>
        <a:spcAft>
          <a:spcPct val="0"/>
        </a:spcAft>
        <a:buChar char="»"/>
        <a:defRPr sz="2100">
          <a:solidFill>
            <a:schemeClr val="tx1"/>
          </a:solidFill>
          <a:latin typeface="+mn-lt"/>
        </a:defRPr>
      </a:lvl9pPr>
    </p:bodyStyle>
    <p:otherStyle>
      <a:defPPr>
        <a:defRPr lang="en-US"/>
      </a:defPPr>
      <a:lvl1pPr marL="0" algn="l" defTabSz="1218864" rtl="0" eaLnBrk="1" latinLnBrk="0" hangingPunct="1">
        <a:defRPr sz="2400" kern="1200">
          <a:solidFill>
            <a:schemeClr val="tx1"/>
          </a:solidFill>
          <a:latin typeface="+mn-lt"/>
          <a:ea typeface="+mn-ea"/>
          <a:cs typeface="+mn-cs"/>
        </a:defRPr>
      </a:lvl1pPr>
      <a:lvl2pPr marL="609432" algn="l" defTabSz="1218864" rtl="0" eaLnBrk="1" latinLnBrk="0" hangingPunct="1">
        <a:defRPr sz="2400" kern="1200">
          <a:solidFill>
            <a:schemeClr val="tx1"/>
          </a:solidFill>
          <a:latin typeface="+mn-lt"/>
          <a:ea typeface="+mn-ea"/>
          <a:cs typeface="+mn-cs"/>
        </a:defRPr>
      </a:lvl2pPr>
      <a:lvl3pPr marL="1218864" algn="l" defTabSz="1218864" rtl="0" eaLnBrk="1" latinLnBrk="0" hangingPunct="1">
        <a:defRPr sz="2400" kern="1200">
          <a:solidFill>
            <a:schemeClr val="tx1"/>
          </a:solidFill>
          <a:latin typeface="+mn-lt"/>
          <a:ea typeface="+mn-ea"/>
          <a:cs typeface="+mn-cs"/>
        </a:defRPr>
      </a:lvl3pPr>
      <a:lvl4pPr marL="1828293" algn="l" defTabSz="1218864" rtl="0" eaLnBrk="1" latinLnBrk="0" hangingPunct="1">
        <a:defRPr sz="2400" kern="1200">
          <a:solidFill>
            <a:schemeClr val="tx1"/>
          </a:solidFill>
          <a:latin typeface="+mn-lt"/>
          <a:ea typeface="+mn-ea"/>
          <a:cs typeface="+mn-cs"/>
        </a:defRPr>
      </a:lvl4pPr>
      <a:lvl5pPr marL="2437717" algn="l" defTabSz="1218864" rtl="0" eaLnBrk="1" latinLnBrk="0" hangingPunct="1">
        <a:defRPr sz="2400" kern="1200">
          <a:solidFill>
            <a:schemeClr val="tx1"/>
          </a:solidFill>
          <a:latin typeface="+mn-lt"/>
          <a:ea typeface="+mn-ea"/>
          <a:cs typeface="+mn-cs"/>
        </a:defRPr>
      </a:lvl5pPr>
      <a:lvl6pPr marL="3047147" algn="l" defTabSz="1218864" rtl="0" eaLnBrk="1" latinLnBrk="0" hangingPunct="1">
        <a:defRPr sz="2400" kern="1200">
          <a:solidFill>
            <a:schemeClr val="tx1"/>
          </a:solidFill>
          <a:latin typeface="+mn-lt"/>
          <a:ea typeface="+mn-ea"/>
          <a:cs typeface="+mn-cs"/>
        </a:defRPr>
      </a:lvl6pPr>
      <a:lvl7pPr marL="3656579" algn="l" defTabSz="1218864" rtl="0" eaLnBrk="1" latinLnBrk="0" hangingPunct="1">
        <a:defRPr sz="2400" kern="1200">
          <a:solidFill>
            <a:schemeClr val="tx1"/>
          </a:solidFill>
          <a:latin typeface="+mn-lt"/>
          <a:ea typeface="+mn-ea"/>
          <a:cs typeface="+mn-cs"/>
        </a:defRPr>
      </a:lvl7pPr>
      <a:lvl8pPr marL="4266005" algn="l" defTabSz="1218864" rtl="0" eaLnBrk="1" latinLnBrk="0" hangingPunct="1">
        <a:defRPr sz="2400" kern="1200">
          <a:solidFill>
            <a:schemeClr val="tx1"/>
          </a:solidFill>
          <a:latin typeface="+mn-lt"/>
          <a:ea typeface="+mn-ea"/>
          <a:cs typeface="+mn-cs"/>
        </a:defRPr>
      </a:lvl8pPr>
      <a:lvl9pPr marL="4875434" algn="l" defTabSz="1218864"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9.xml"/><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9.xml"/><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openxmlformats.org/officeDocument/2006/relationships/image" Target="../media/image23.wmf"/><Relationship Id="rId2" Type="http://schemas.openxmlformats.org/officeDocument/2006/relationships/slideLayout" Target="../slideLayouts/slideLayout9.xml"/><Relationship Id="rId1" Type="http://schemas.openxmlformats.org/officeDocument/2006/relationships/vmlDrawing" Target="../drawings/vmlDrawing3.vml"/><Relationship Id="rId6" Type="http://schemas.openxmlformats.org/officeDocument/2006/relationships/oleObject" Target="../embeddings/oleObject3.bin"/><Relationship Id="rId5" Type="http://schemas.openxmlformats.org/officeDocument/2006/relationships/image" Target="../media/image25.png"/><Relationship Id="rId4" Type="http://schemas.openxmlformats.org/officeDocument/2006/relationships/image" Target="../media/image24.emf"/></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notesSlide" Target="../notesSlides/notesSlide13.xml"/><Relationship Id="rId7" Type="http://schemas.openxmlformats.org/officeDocument/2006/relationships/image" Target="../media/image29.png"/><Relationship Id="rId2" Type="http://schemas.openxmlformats.org/officeDocument/2006/relationships/slideLayout" Target="../slideLayouts/slideLayout9.xml"/><Relationship Id="rId1" Type="http://schemas.openxmlformats.org/officeDocument/2006/relationships/vmlDrawing" Target="../drawings/vmlDrawing4.vml"/><Relationship Id="rId6" Type="http://schemas.openxmlformats.org/officeDocument/2006/relationships/image" Target="../media/image5.png"/><Relationship Id="rId5" Type="http://schemas.openxmlformats.org/officeDocument/2006/relationships/image" Target="../media/image28.emf"/><Relationship Id="rId4" Type="http://schemas.openxmlformats.org/officeDocument/2006/relationships/image" Target="../media/image27.png"/><Relationship Id="rId9" Type="http://schemas.openxmlformats.org/officeDocument/2006/relationships/image" Target="../media/image26.wmf"/></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8" Type="http://schemas.openxmlformats.org/officeDocument/2006/relationships/image" Target="../media/image32.wmf"/><Relationship Id="rId3" Type="http://schemas.openxmlformats.org/officeDocument/2006/relationships/notesSlide" Target="../notesSlides/notesSlide15.xml"/><Relationship Id="rId7" Type="http://schemas.openxmlformats.org/officeDocument/2006/relationships/oleObject" Target="../embeddings/oleObject6.bin"/><Relationship Id="rId2" Type="http://schemas.openxmlformats.org/officeDocument/2006/relationships/slideLayout" Target="../slideLayouts/slideLayout9.xml"/><Relationship Id="rId1" Type="http://schemas.openxmlformats.org/officeDocument/2006/relationships/vmlDrawing" Target="../drawings/vmlDrawing5.vml"/><Relationship Id="rId6" Type="http://schemas.openxmlformats.org/officeDocument/2006/relationships/image" Target="../media/image31.emf"/><Relationship Id="rId5" Type="http://schemas.openxmlformats.org/officeDocument/2006/relationships/package" Target="../embeddings/Microsoft_Visio_Drawing11.vsdx"/><Relationship Id="rId4" Type="http://schemas.openxmlformats.org/officeDocument/2006/relationships/oleObject" Target="../embeddings/oleObject5.bin"/></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7" Type="http://schemas.openxmlformats.org/officeDocument/2006/relationships/image" Target="../media/image34.png"/><Relationship Id="rId2" Type="http://schemas.openxmlformats.org/officeDocument/2006/relationships/slideLayout" Target="../slideLayouts/slideLayout9.xml"/><Relationship Id="rId1" Type="http://schemas.openxmlformats.org/officeDocument/2006/relationships/vmlDrawing" Target="../drawings/vmlDrawing6.vml"/><Relationship Id="rId6" Type="http://schemas.openxmlformats.org/officeDocument/2006/relationships/image" Target="../media/image33.emf"/><Relationship Id="rId5" Type="http://schemas.openxmlformats.org/officeDocument/2006/relationships/package" Target="../embeddings/Microsoft_Visio_Drawing22.vsdx"/><Relationship Id="rId4" Type="http://schemas.openxmlformats.org/officeDocument/2006/relationships/oleObject" Target="../embeddings/oleObject7.bin"/></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9.xml"/><Relationship Id="rId1" Type="http://schemas.openxmlformats.org/officeDocument/2006/relationships/vmlDrawing" Target="../drawings/vmlDrawing1.vml"/><Relationship Id="rId6" Type="http://schemas.openxmlformats.org/officeDocument/2006/relationships/image" Target="../media/image6.wmf"/><Relationship Id="rId5" Type="http://schemas.openxmlformats.org/officeDocument/2006/relationships/oleObject" Target="../embeddings/oleObject1.bin"/><Relationship Id="rId4" Type="http://schemas.openxmlformats.org/officeDocument/2006/relationships/image" Target="../media/image7.emf"/></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9.xml"/><Relationship Id="rId6" Type="http://schemas.openxmlformats.org/officeDocument/2006/relationships/image" Target="../media/image5.png"/><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9.xml"/><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8" Type="http://schemas.openxmlformats.org/officeDocument/2006/relationships/image" Target="../media/image14.wmf"/><Relationship Id="rId3" Type="http://schemas.openxmlformats.org/officeDocument/2006/relationships/notesSlide" Target="../notesSlides/notesSlide7.xml"/><Relationship Id="rId7" Type="http://schemas.openxmlformats.org/officeDocument/2006/relationships/oleObject" Target="../embeddings/oleObject2.bin"/><Relationship Id="rId2" Type="http://schemas.openxmlformats.org/officeDocument/2006/relationships/slideLayout" Target="../slideLayouts/slideLayout9.xml"/><Relationship Id="rId1" Type="http://schemas.openxmlformats.org/officeDocument/2006/relationships/vmlDrawing" Target="../drawings/vmlDrawing2.vml"/><Relationship Id="rId6" Type="http://schemas.openxmlformats.org/officeDocument/2006/relationships/image" Target="../media/image16.png"/><Relationship Id="rId5" Type="http://schemas.openxmlformats.org/officeDocument/2006/relationships/image" Target="../media/image13.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8640" y="2377441"/>
            <a:ext cx="13533120" cy="1764030"/>
          </a:xfrm>
        </p:spPr>
        <p:txBody>
          <a:bodyPr/>
          <a:lstStyle/>
          <a:p>
            <a:r>
              <a:rPr lang="en-US" sz="4800" dirty="0">
                <a:solidFill>
                  <a:srgbClr val="DE0000"/>
                </a:solidFill>
              </a:rPr>
              <a:t>Finding the </a:t>
            </a:r>
            <a:r>
              <a:rPr lang="en-US" sz="4800" dirty="0" smtClean="0">
                <a:solidFill>
                  <a:srgbClr val="DE0000"/>
                </a:solidFill>
              </a:rPr>
              <a:t>R-C</a:t>
            </a:r>
            <a:br>
              <a:rPr lang="en-US" sz="4800" dirty="0" smtClean="0">
                <a:solidFill>
                  <a:srgbClr val="DE0000"/>
                </a:solidFill>
              </a:rPr>
            </a:br>
            <a:r>
              <a:rPr lang="en-US" sz="4800" dirty="0" smtClean="0">
                <a:solidFill>
                  <a:srgbClr val="DE0000"/>
                </a:solidFill>
              </a:rPr>
              <a:t>Charge Bucket Values</a:t>
            </a:r>
            <a:br>
              <a:rPr lang="en-US" sz="4800" dirty="0" smtClean="0">
                <a:solidFill>
                  <a:srgbClr val="DE0000"/>
                </a:solidFill>
              </a:rPr>
            </a:br>
            <a:r>
              <a:rPr lang="en-US" sz="2800" dirty="0" smtClean="0">
                <a:solidFill>
                  <a:srgbClr val="DE0000"/>
                </a:solidFill>
              </a:rPr>
              <a:t>TIPL 4404 </a:t>
            </a:r>
            <a:r>
              <a:rPr lang="en-US" sz="2800" dirty="0">
                <a:solidFill>
                  <a:srgbClr val="DE0000"/>
                </a:solidFill>
              </a:rPr>
              <a:t/>
            </a:r>
            <a:br>
              <a:rPr lang="en-US" sz="2800" dirty="0">
                <a:solidFill>
                  <a:srgbClr val="DE0000"/>
                </a:solidFill>
              </a:rPr>
            </a:br>
            <a:r>
              <a:rPr lang="en-US" sz="2800" dirty="0">
                <a:solidFill>
                  <a:srgbClr val="DE0000"/>
                </a:solidFill>
              </a:rPr>
              <a:t>TI Precision Labs – </a:t>
            </a:r>
            <a:r>
              <a:rPr lang="en-US" sz="2800" dirty="0" smtClean="0">
                <a:solidFill>
                  <a:srgbClr val="DE0000"/>
                </a:solidFill>
              </a:rPr>
              <a:t>ADCs</a:t>
            </a:r>
            <a:endParaRPr lang="en-US" sz="2200" dirty="0"/>
          </a:p>
        </p:txBody>
      </p:sp>
      <p:sp>
        <p:nvSpPr>
          <p:cNvPr id="3" name="Subtitle 2"/>
          <p:cNvSpPr>
            <a:spLocks noGrp="1"/>
          </p:cNvSpPr>
          <p:nvPr>
            <p:ph type="subTitle" idx="1"/>
          </p:nvPr>
        </p:nvSpPr>
        <p:spPr>
          <a:xfrm>
            <a:off x="548640" y="4709161"/>
            <a:ext cx="13533120" cy="1783080"/>
          </a:xfrm>
        </p:spPr>
        <p:txBody>
          <a:bodyPr/>
          <a:lstStyle/>
          <a:p>
            <a:pPr lvl="0"/>
            <a:r>
              <a:rPr lang="en-US" sz="2400" dirty="0">
                <a:solidFill>
                  <a:srgbClr val="000000"/>
                </a:solidFill>
              </a:rPr>
              <a:t>Created by </a:t>
            </a:r>
            <a:r>
              <a:rPr lang="en-US" sz="2400" dirty="0" smtClean="0">
                <a:solidFill>
                  <a:srgbClr val="000000"/>
                </a:solidFill>
              </a:rPr>
              <a:t>Tim </a:t>
            </a:r>
            <a:r>
              <a:rPr lang="en-US" sz="2400" smtClean="0">
                <a:solidFill>
                  <a:srgbClr val="000000"/>
                </a:solidFill>
              </a:rPr>
              <a:t>Green, Art </a:t>
            </a:r>
            <a:r>
              <a:rPr lang="en-US" sz="2400" dirty="0">
                <a:solidFill>
                  <a:srgbClr val="000000"/>
                </a:solidFill>
              </a:rPr>
              <a:t>Kay</a:t>
            </a:r>
          </a:p>
          <a:p>
            <a:pPr lvl="0"/>
            <a:r>
              <a:rPr lang="en-US" sz="2400" dirty="0">
                <a:solidFill>
                  <a:srgbClr val="000000"/>
                </a:solidFill>
              </a:rPr>
              <a:t>Presented by Peggy Liska</a:t>
            </a:r>
          </a:p>
        </p:txBody>
      </p:sp>
      <p:sp>
        <p:nvSpPr>
          <p:cNvPr id="4" name="AutoShape 2" descr="http://imgt3.bdstatic.com/it/u=1180523526,1835255193&amp;fm=21&amp;gp=0.jpg"/>
          <p:cNvSpPr>
            <a:spLocks noChangeAspect="1" noChangeArrowheads="1"/>
          </p:cNvSpPr>
          <p:nvPr/>
        </p:nvSpPr>
        <p:spPr bwMode="auto">
          <a:xfrm>
            <a:off x="248920" y="-173355"/>
            <a:ext cx="487680" cy="36576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46304" tIns="73152" rIns="146304" bIns="73152" numCol="1" anchor="t" anchorCtr="0" compatLnSpc="1">
            <a:prstTxWarp prst="textNoShape">
              <a:avLst/>
            </a:prstTxWarp>
          </a:bodyPr>
          <a:lstStyle/>
          <a:p>
            <a:endParaRPr lang="en-US" dirty="0"/>
          </a:p>
        </p:txBody>
      </p:sp>
      <p:sp>
        <p:nvSpPr>
          <p:cNvPr id="6" name="AutoShape 4" descr="http://imgt3.bdstatic.com/it/u=1180523526,1835255193&amp;fm=21&amp;gp=0.jpg"/>
          <p:cNvSpPr>
            <a:spLocks noChangeAspect="1" noChangeArrowheads="1"/>
          </p:cNvSpPr>
          <p:nvPr/>
        </p:nvSpPr>
        <p:spPr bwMode="auto">
          <a:xfrm>
            <a:off x="492760" y="9525"/>
            <a:ext cx="487680" cy="36576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46304" tIns="73152" rIns="146304" bIns="73152" numCol="1" anchor="t" anchorCtr="0" compatLnSpc="1">
            <a:prstTxWarp prst="textNoShape">
              <a:avLst/>
            </a:prstTxWarp>
          </a:bodyPr>
          <a:lstStyle/>
          <a:p>
            <a:endParaRPr lang="en-US" dirty="0"/>
          </a:p>
        </p:txBody>
      </p:sp>
      <p:sp>
        <p:nvSpPr>
          <p:cNvPr id="9" name="Slide Number Placeholder 3"/>
          <p:cNvSpPr>
            <a:spLocks noGrp="1"/>
          </p:cNvSpPr>
          <p:nvPr>
            <p:ph type="sldNum" sz="quarter" idx="4294967295"/>
          </p:nvPr>
        </p:nvSpPr>
        <p:spPr>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p>
            <a:pPr algn="r"/>
            <a:fld id="{3B20521C-F793-4067-BB07-C7AF74E21EF3}" type="slidenum">
              <a:rPr lang="en-US"/>
              <a:pPr algn="r"/>
              <a:t>1</a:t>
            </a:fld>
            <a:endParaRPr lang="en-US" dirty="0"/>
          </a:p>
        </p:txBody>
      </p:sp>
    </p:spTree>
    <p:extLst>
      <p:ext uri="{BB962C8B-B14F-4D97-AF65-F5344CB8AC3E}">
        <p14:creationId xmlns:p14="http://schemas.microsoft.com/office/powerpoint/2010/main" val="23735880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9" name="Picture 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200" y="914400"/>
            <a:ext cx="12217400" cy="6553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Add a legend</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10</a:t>
            </a:fld>
            <a:endParaRPr lang="en-US"/>
          </a:p>
        </p:txBody>
      </p:sp>
      <p:pic>
        <p:nvPicPr>
          <p:cNvPr id="21" name="Picture 8"/>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4998" t="15867" r="52875" b="78427"/>
          <a:stretch/>
        </p:blipFill>
        <p:spPr bwMode="auto">
          <a:xfrm>
            <a:off x="5355723" y="1855900"/>
            <a:ext cx="3407781" cy="8601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9" name="Group 8"/>
          <p:cNvGrpSpPr/>
          <p:nvPr/>
        </p:nvGrpSpPr>
        <p:grpSpPr>
          <a:xfrm>
            <a:off x="3657600" y="380999"/>
            <a:ext cx="8001000" cy="2133601"/>
            <a:chOff x="3657600" y="380999"/>
            <a:chExt cx="8001000" cy="2133601"/>
          </a:xfrm>
        </p:grpSpPr>
        <p:grpSp>
          <p:nvGrpSpPr>
            <p:cNvPr id="8" name="Group 7"/>
            <p:cNvGrpSpPr/>
            <p:nvPr/>
          </p:nvGrpSpPr>
          <p:grpSpPr>
            <a:xfrm>
              <a:off x="3657600" y="380999"/>
              <a:ext cx="8001000" cy="2133601"/>
              <a:chOff x="3657600" y="380999"/>
              <a:chExt cx="8001000" cy="2133601"/>
            </a:xfrm>
          </p:grpSpPr>
          <p:sp>
            <p:nvSpPr>
              <p:cNvPr id="12" name="Rounded Rectangle 11"/>
              <p:cNvSpPr/>
              <p:nvPr/>
            </p:nvSpPr>
            <p:spPr>
              <a:xfrm>
                <a:off x="3657600" y="1244108"/>
                <a:ext cx="304800" cy="279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Arrow Connector 12"/>
              <p:cNvCxnSpPr>
                <a:endCxn id="12" idx="3"/>
              </p:cNvCxnSpPr>
              <p:nvPr/>
            </p:nvCxnSpPr>
            <p:spPr>
              <a:xfrm flipH="1">
                <a:off x="3962400" y="862280"/>
                <a:ext cx="3124200" cy="521774"/>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6324600" y="1192971"/>
                <a:ext cx="1143000" cy="1321629"/>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6" name="Rounded Rectangle 25"/>
              <p:cNvSpPr/>
              <p:nvPr/>
            </p:nvSpPr>
            <p:spPr>
              <a:xfrm>
                <a:off x="6324600" y="380999"/>
                <a:ext cx="5334000" cy="1323439"/>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6553200" y="381000"/>
                <a:ext cx="3962400" cy="1323439"/>
              </a:xfrm>
              <a:prstGeom prst="rect">
                <a:avLst/>
              </a:prstGeom>
              <a:noFill/>
            </p:spPr>
            <p:txBody>
              <a:bodyPr wrap="square" rtlCol="0">
                <a:spAutoFit/>
              </a:bodyPr>
              <a:lstStyle/>
              <a:p>
                <a:r>
                  <a:rPr lang="en-US" sz="2000" dirty="0" smtClean="0"/>
                  <a:t>1. Click here to set the cursor.  Set the cursor at the end of the acquisition period.</a:t>
                </a:r>
              </a:p>
              <a:p>
                <a:r>
                  <a:rPr lang="en-US" sz="2000" dirty="0" smtClean="0"/>
                  <a:t>Cursor at 1.290us, </a:t>
                </a:r>
                <a:r>
                  <a:rPr lang="en-US" sz="2000" dirty="0" err="1" smtClean="0"/>
                  <a:t>tacq</a:t>
                </a:r>
                <a:r>
                  <a:rPr lang="en-US" sz="2000" dirty="0" smtClean="0"/>
                  <a:t> = 290ns</a:t>
                </a:r>
                <a:endParaRPr lang="en-US" sz="2000" dirty="0"/>
              </a:p>
            </p:txBody>
          </p:sp>
        </p:grpSp>
        <p:pic>
          <p:nvPicPr>
            <p:cNvPr id="28" name="Picture 8"/>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3521" t="5169" r="74649" b="91483"/>
            <a:stretch/>
          </p:blipFill>
          <p:spPr bwMode="auto">
            <a:xfrm>
              <a:off x="10702613" y="506787"/>
              <a:ext cx="803587" cy="7886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52" name="Group 51"/>
          <p:cNvGrpSpPr/>
          <p:nvPr/>
        </p:nvGrpSpPr>
        <p:grpSpPr>
          <a:xfrm>
            <a:off x="3048000" y="1219200"/>
            <a:ext cx="8153400" cy="3886200"/>
            <a:chOff x="3048000" y="1219200"/>
            <a:chExt cx="8153400" cy="3886200"/>
          </a:xfrm>
        </p:grpSpPr>
        <p:sp>
          <p:nvSpPr>
            <p:cNvPr id="46" name="Rounded Rectangle 45"/>
            <p:cNvSpPr/>
            <p:nvPr/>
          </p:nvSpPr>
          <p:spPr>
            <a:xfrm>
              <a:off x="3048000" y="1219200"/>
              <a:ext cx="304800" cy="25366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7" name="Straight Arrow Connector 46"/>
            <p:cNvCxnSpPr/>
            <p:nvPr/>
          </p:nvCxnSpPr>
          <p:spPr>
            <a:xfrm flipH="1" flipV="1">
              <a:off x="3352800" y="1472864"/>
              <a:ext cx="3543300" cy="218473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a:off x="7188849" y="3810000"/>
              <a:ext cx="278751" cy="12954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61" name="Rounded Rectangle 60"/>
            <p:cNvSpPr/>
            <p:nvPr/>
          </p:nvSpPr>
          <p:spPr>
            <a:xfrm>
              <a:off x="6553200" y="2870615"/>
              <a:ext cx="4648200" cy="1472785"/>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2" name="Picture 9"/>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8637" t="5344" r="79663" b="91569"/>
            <a:stretch/>
          </p:blipFill>
          <p:spPr bwMode="auto">
            <a:xfrm>
              <a:off x="10058400" y="3081718"/>
              <a:ext cx="967500" cy="9423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3" name="TextBox 62"/>
            <p:cNvSpPr txBox="1"/>
            <p:nvPr/>
          </p:nvSpPr>
          <p:spPr>
            <a:xfrm>
              <a:off x="6678614" y="2918733"/>
              <a:ext cx="3455986" cy="1323439"/>
            </a:xfrm>
            <a:prstGeom prst="rect">
              <a:avLst/>
            </a:prstGeom>
            <a:noFill/>
          </p:spPr>
          <p:txBody>
            <a:bodyPr wrap="square" rtlCol="0">
              <a:spAutoFit/>
            </a:bodyPr>
            <a:lstStyle/>
            <a:p>
              <a:r>
                <a:rPr lang="en-US" sz="2000" dirty="0" smtClean="0"/>
                <a:t>2. Use the legend feature to show the error at the end of the acquisition period for all resistors shown. </a:t>
              </a:r>
              <a:endParaRPr lang="en-US" sz="2000" dirty="0"/>
            </a:p>
          </p:txBody>
        </p:sp>
      </p:grpSp>
    </p:spTree>
    <p:extLst>
      <p:ext uri="{BB962C8B-B14F-4D97-AF65-F5344CB8AC3E}">
        <p14:creationId xmlns:p14="http://schemas.microsoft.com/office/powerpoint/2010/main" val="3902913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2"/>
                                        </p:tgtEl>
                                        <p:attrNameLst>
                                          <p:attrName>style.visibility</p:attrName>
                                        </p:attrNameLst>
                                      </p:cBhvr>
                                      <p:to>
                                        <p:strVal val="visible"/>
                                      </p:to>
                                    </p:set>
                                    <p:animEffect transition="in" filter="fade">
                                      <p:cBhvr>
                                        <p:cTn id="12"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52700" y="1135116"/>
            <a:ext cx="10858500" cy="6153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Select the best three curves</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11</a:t>
            </a:fld>
            <a:endParaRPr lang="en-US"/>
          </a:p>
        </p:txBody>
      </p:sp>
      <p:sp>
        <p:nvSpPr>
          <p:cNvPr id="8" name="Rounded Rectangle 7"/>
          <p:cNvSpPr/>
          <p:nvPr/>
        </p:nvSpPr>
        <p:spPr>
          <a:xfrm>
            <a:off x="5638800" y="1701308"/>
            <a:ext cx="304800" cy="279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p:cNvCxnSpPr/>
          <p:nvPr/>
        </p:nvCxnSpPr>
        <p:spPr>
          <a:xfrm flipH="1">
            <a:off x="6019800" y="1319480"/>
            <a:ext cx="3048000" cy="521774"/>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5638800" y="1421571"/>
            <a:ext cx="4114800" cy="3302829"/>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nvGrpSpPr>
          <p:cNvPr id="16" name="Group 15"/>
          <p:cNvGrpSpPr/>
          <p:nvPr/>
        </p:nvGrpSpPr>
        <p:grpSpPr>
          <a:xfrm>
            <a:off x="8991600" y="660737"/>
            <a:ext cx="5105400" cy="1091863"/>
            <a:chOff x="8229600" y="609600"/>
            <a:chExt cx="5105400" cy="1091863"/>
          </a:xfrm>
        </p:grpSpPr>
        <p:sp>
          <p:nvSpPr>
            <p:cNvPr id="11" name="Rounded Rectangle 10"/>
            <p:cNvSpPr/>
            <p:nvPr/>
          </p:nvSpPr>
          <p:spPr>
            <a:xfrm>
              <a:off x="8229600" y="609600"/>
              <a:ext cx="5105400" cy="1066800"/>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8278814" y="685800"/>
              <a:ext cx="4294186" cy="1015663"/>
            </a:xfrm>
            <a:prstGeom prst="rect">
              <a:avLst/>
            </a:prstGeom>
            <a:noFill/>
          </p:spPr>
          <p:txBody>
            <a:bodyPr wrap="square" rtlCol="0">
              <a:spAutoFit/>
            </a:bodyPr>
            <a:lstStyle/>
            <a:p>
              <a:r>
                <a:rPr lang="en-US" sz="2000" dirty="0" smtClean="0"/>
                <a:t>Add labels to the key curves using this feature.  Also, double click on curves to change thickness.  </a:t>
              </a:r>
              <a:endParaRPr lang="en-US" sz="2000" dirty="0"/>
            </a:p>
          </p:txBody>
        </p:sp>
        <p:pic>
          <p:nvPicPr>
            <p:cNvPr id="13"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8356" t="7821" r="68903" b="87687"/>
            <a:stretch/>
          </p:blipFill>
          <p:spPr bwMode="auto">
            <a:xfrm>
              <a:off x="12344400" y="735980"/>
              <a:ext cx="786960" cy="8140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cxnSp>
        <p:nvCxnSpPr>
          <p:cNvPr id="18" name="Straight Arrow Connector 17"/>
          <p:cNvCxnSpPr/>
          <p:nvPr/>
        </p:nvCxnSpPr>
        <p:spPr>
          <a:xfrm flipV="1">
            <a:off x="2743200" y="2996785"/>
            <a:ext cx="3048000" cy="18352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2895600" y="3332705"/>
            <a:ext cx="3048000" cy="177269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nvGrpSpPr>
          <p:cNvPr id="27" name="Group 26"/>
          <p:cNvGrpSpPr/>
          <p:nvPr/>
        </p:nvGrpSpPr>
        <p:grpSpPr>
          <a:xfrm>
            <a:off x="190498" y="2816296"/>
            <a:ext cx="3044916" cy="1395395"/>
            <a:chOff x="190498" y="2816296"/>
            <a:chExt cx="3044916" cy="1395395"/>
          </a:xfrm>
        </p:grpSpPr>
        <p:sp>
          <p:nvSpPr>
            <p:cNvPr id="28" name="Rounded Rectangle 27"/>
            <p:cNvSpPr/>
            <p:nvPr/>
          </p:nvSpPr>
          <p:spPr>
            <a:xfrm>
              <a:off x="190498" y="2816296"/>
              <a:ext cx="2971800" cy="1395395"/>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381000" y="2816296"/>
              <a:ext cx="2854414" cy="1323439"/>
            </a:xfrm>
            <a:prstGeom prst="rect">
              <a:avLst/>
            </a:prstGeom>
            <a:noFill/>
          </p:spPr>
          <p:txBody>
            <a:bodyPr wrap="square" rtlCol="0">
              <a:spAutoFit/>
            </a:bodyPr>
            <a:lstStyle/>
            <a:p>
              <a:r>
                <a:rPr lang="en-US" sz="2000" dirty="0" smtClean="0"/>
                <a:t>We will use </a:t>
              </a:r>
              <a:r>
                <a:rPr lang="en-US" sz="2000" b="1" dirty="0" smtClean="0">
                  <a:solidFill>
                    <a:srgbClr val="FF0000"/>
                  </a:solidFill>
                </a:rPr>
                <a:t>19.9</a:t>
              </a:r>
              <a:r>
                <a:rPr lang="en-US" sz="2000" dirty="0" smtClean="0"/>
                <a:t> to </a:t>
              </a:r>
              <a:r>
                <a:rPr lang="en-US" sz="2000" b="1" dirty="0" smtClean="0">
                  <a:solidFill>
                    <a:srgbClr val="FF0000"/>
                  </a:solidFill>
                </a:rPr>
                <a:t>26.2</a:t>
              </a:r>
              <a:r>
                <a:rPr lang="en-US" sz="2000" dirty="0" smtClean="0"/>
                <a:t> as the range for the next parameter step simulation</a:t>
              </a:r>
              <a:endParaRPr lang="en-US" sz="2000" dirty="0"/>
            </a:p>
          </p:txBody>
        </p:sp>
      </p:grpSp>
    </p:spTree>
    <p:extLst>
      <p:ext uri="{BB962C8B-B14F-4D97-AF65-F5344CB8AC3E}">
        <p14:creationId xmlns:p14="http://schemas.microsoft.com/office/powerpoint/2010/main" val="32466017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5"/>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12999"/>
          <a:stretch/>
        </p:blipFill>
        <p:spPr bwMode="auto">
          <a:xfrm>
            <a:off x="5638800" y="1143000"/>
            <a:ext cx="8869680" cy="4321175"/>
          </a:xfrm>
          <a:prstGeom prst="rect">
            <a:avLst/>
          </a:prstGeom>
          <a:solidFill>
            <a:schemeClr val="bg1"/>
          </a:solidFill>
          <a:ln w="38100">
            <a:solidFill>
              <a:srgbClr val="FF0000"/>
            </a:solidFill>
            <a:miter lim="800000"/>
            <a:headEnd/>
            <a:tailEnd/>
          </a:ln>
          <a:effectLst/>
        </p:spPr>
      </p:pic>
      <p:pic>
        <p:nvPicPr>
          <p:cNvPr id="21"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97365" y="2590800"/>
            <a:ext cx="5133975" cy="2924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Second Run: further </a:t>
            </a:r>
            <a:r>
              <a:rPr lang="en-US" dirty="0" smtClean="0">
                <a:solidFill>
                  <a:srgbClr val="C00000"/>
                </a:solidFill>
              </a:rPr>
              <a:t>refinement in Rflt value</a:t>
            </a:r>
            <a:endParaRPr lang="en-US" dirty="0">
              <a:solidFill>
                <a:srgbClr val="C00000"/>
              </a:solidFill>
            </a:endParaRPr>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12</a:t>
            </a:fld>
            <a:endParaRPr lang="en-US"/>
          </a:p>
        </p:txBody>
      </p:sp>
      <p:cxnSp>
        <p:nvCxnSpPr>
          <p:cNvPr id="11" name="Straight Arrow Connector 10"/>
          <p:cNvCxnSpPr/>
          <p:nvPr/>
        </p:nvCxnSpPr>
        <p:spPr>
          <a:xfrm>
            <a:off x="2514600" y="1783081"/>
            <a:ext cx="0" cy="1341119"/>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nvGrpSpPr>
          <p:cNvPr id="12" name="Group 11"/>
          <p:cNvGrpSpPr/>
          <p:nvPr/>
        </p:nvGrpSpPr>
        <p:grpSpPr>
          <a:xfrm>
            <a:off x="748268" y="1319480"/>
            <a:ext cx="4247036" cy="1118920"/>
            <a:chOff x="2484594" y="6607313"/>
            <a:chExt cx="3677445" cy="1118920"/>
          </a:xfrm>
        </p:grpSpPr>
        <p:sp>
          <p:nvSpPr>
            <p:cNvPr id="13" name="Rounded Rectangle 12"/>
            <p:cNvSpPr/>
            <p:nvPr/>
          </p:nvSpPr>
          <p:spPr>
            <a:xfrm>
              <a:off x="2484594" y="6607313"/>
              <a:ext cx="3677445" cy="1118920"/>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2533808" y="6710570"/>
              <a:ext cx="3485992" cy="1015663"/>
            </a:xfrm>
            <a:prstGeom prst="rect">
              <a:avLst/>
            </a:prstGeom>
            <a:noFill/>
          </p:spPr>
          <p:txBody>
            <a:bodyPr wrap="square" rtlCol="0">
              <a:spAutoFit/>
            </a:bodyPr>
            <a:lstStyle/>
            <a:p>
              <a:r>
                <a:rPr lang="en-US" sz="2000" dirty="0" smtClean="0"/>
                <a:t>1. Enter a new range for the </a:t>
              </a:r>
              <a:r>
                <a:rPr lang="en-US" sz="2000" dirty="0" err="1" smtClean="0"/>
                <a:t>Rfilt</a:t>
              </a:r>
              <a:r>
                <a:rPr lang="en-US" sz="2000" dirty="0" smtClean="0"/>
                <a:t> range based on last simulation (i.e</a:t>
              </a:r>
              <a:r>
                <a:rPr lang="en-US" sz="2000" dirty="0" smtClean="0">
                  <a:solidFill>
                    <a:srgbClr val="FF0000"/>
                  </a:solidFill>
                </a:rPr>
                <a:t>. </a:t>
              </a:r>
              <a:r>
                <a:rPr lang="en-US" sz="2000" b="1" dirty="0" smtClean="0">
                  <a:solidFill>
                    <a:srgbClr val="FF0000"/>
                  </a:solidFill>
                </a:rPr>
                <a:t>19.9</a:t>
              </a:r>
              <a:r>
                <a:rPr lang="en-US" sz="2000" dirty="0" smtClean="0">
                  <a:solidFill>
                    <a:srgbClr val="FF0000"/>
                  </a:solidFill>
                </a:rPr>
                <a:t> </a:t>
              </a:r>
              <a:r>
                <a:rPr lang="en-US" sz="2000" dirty="0" smtClean="0"/>
                <a:t>and </a:t>
              </a:r>
              <a:r>
                <a:rPr lang="en-US" sz="2000" b="1" dirty="0" smtClean="0">
                  <a:solidFill>
                    <a:srgbClr val="FF0000"/>
                  </a:solidFill>
                </a:rPr>
                <a:t>26.2</a:t>
              </a:r>
              <a:r>
                <a:rPr lang="en-US" sz="2000" dirty="0" smtClean="0"/>
                <a:t>)</a:t>
              </a:r>
              <a:endParaRPr lang="en-US" sz="2000" dirty="0"/>
            </a:p>
          </p:txBody>
        </p:sp>
      </p:grpSp>
      <p:sp>
        <p:nvSpPr>
          <p:cNvPr id="5" name="Rounded Rectangle 4"/>
          <p:cNvSpPr/>
          <p:nvPr/>
        </p:nvSpPr>
        <p:spPr>
          <a:xfrm>
            <a:off x="9601200" y="3657600"/>
            <a:ext cx="3886200" cy="609600"/>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Arrow Connector 16"/>
          <p:cNvCxnSpPr/>
          <p:nvPr/>
        </p:nvCxnSpPr>
        <p:spPr>
          <a:xfrm flipV="1">
            <a:off x="10331570" y="4419600"/>
            <a:ext cx="412630" cy="246888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9" name="Rounded Rectangle 18"/>
          <p:cNvSpPr/>
          <p:nvPr/>
        </p:nvSpPr>
        <p:spPr>
          <a:xfrm>
            <a:off x="6324600" y="5715000"/>
            <a:ext cx="7543800" cy="1358179"/>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6477001" y="5749740"/>
            <a:ext cx="7391400" cy="1323439"/>
          </a:xfrm>
          <a:prstGeom prst="rect">
            <a:avLst/>
          </a:prstGeom>
          <a:noFill/>
        </p:spPr>
        <p:txBody>
          <a:bodyPr wrap="square" rtlCol="0">
            <a:spAutoFit/>
          </a:bodyPr>
          <a:lstStyle/>
          <a:p>
            <a:r>
              <a:rPr lang="en-US" sz="2000" dirty="0" smtClean="0"/>
              <a:t>2. Find the three best curves to set the range for the next simulation.  Typically the three curves will be overdamped, underdamped and critically dampened.  Notice the polarity of the error switches</a:t>
            </a:r>
            <a:r>
              <a:rPr lang="en-US" sz="2000" dirty="0"/>
              <a:t>. We will use </a:t>
            </a:r>
            <a:r>
              <a:rPr lang="en-US" sz="2000" b="1" dirty="0" smtClean="0">
                <a:solidFill>
                  <a:srgbClr val="FF0000"/>
                </a:solidFill>
              </a:rPr>
              <a:t>24.1</a:t>
            </a:r>
            <a:r>
              <a:rPr lang="en-US" sz="2000" dirty="0" smtClean="0"/>
              <a:t> </a:t>
            </a:r>
            <a:r>
              <a:rPr lang="en-US" sz="2000" dirty="0"/>
              <a:t>to </a:t>
            </a:r>
            <a:r>
              <a:rPr lang="en-US" sz="2000" b="1" dirty="0" smtClean="0">
                <a:solidFill>
                  <a:srgbClr val="FF0000"/>
                </a:solidFill>
              </a:rPr>
              <a:t>25.5</a:t>
            </a:r>
            <a:r>
              <a:rPr lang="en-US" sz="2000" dirty="0" smtClean="0"/>
              <a:t> for next simulation.</a:t>
            </a:r>
            <a:endParaRPr lang="en-US" sz="2000" dirty="0"/>
          </a:p>
        </p:txBody>
      </p:sp>
      <p:graphicFrame>
        <p:nvGraphicFramePr>
          <p:cNvPr id="4" name="Object 3"/>
          <p:cNvGraphicFramePr>
            <a:graphicFrameLocks noChangeAspect="1"/>
          </p:cNvGraphicFramePr>
          <p:nvPr>
            <p:extLst>
              <p:ext uri="{D42A27DB-BD31-4B8C-83A1-F6EECF244321}">
                <p14:modId xmlns:p14="http://schemas.microsoft.com/office/powerpoint/2010/main" val="1091885254"/>
              </p:ext>
            </p:extLst>
          </p:nvPr>
        </p:nvGraphicFramePr>
        <p:xfrm>
          <a:off x="1040862" y="6394089"/>
          <a:ext cx="3554413" cy="825500"/>
        </p:xfrm>
        <a:graphic>
          <a:graphicData uri="http://schemas.openxmlformats.org/presentationml/2006/ole">
            <mc:AlternateContent xmlns:mc="http://schemas.openxmlformats.org/markup-compatibility/2006">
              <mc:Choice xmlns:v="urn:schemas-microsoft-com:vml" Requires="v">
                <p:oleObj spid="_x0000_s43221" name="Packager Shell Object" showAsIcon="1" r:id="rId6" imgW="3554280" imgH="825480" progId="Package">
                  <p:embed/>
                </p:oleObj>
              </mc:Choice>
              <mc:Fallback>
                <p:oleObj name="Packager Shell Object" showAsIcon="1" r:id="rId6" imgW="3554280" imgH="825480" progId="Package">
                  <p:embed/>
                  <p:pic>
                    <p:nvPicPr>
                      <p:cNvPr id="0" name=""/>
                      <p:cNvPicPr/>
                      <p:nvPr/>
                    </p:nvPicPr>
                    <p:blipFill>
                      <a:blip r:embed="rId7"/>
                      <a:stretch>
                        <a:fillRect/>
                      </a:stretch>
                    </p:blipFill>
                    <p:spPr>
                      <a:xfrm>
                        <a:off x="1040862" y="6394089"/>
                        <a:ext cx="3554413" cy="825500"/>
                      </a:xfrm>
                      <a:prstGeom prst="rect">
                        <a:avLst/>
                      </a:prstGeom>
                    </p:spPr>
                  </p:pic>
                </p:oleObj>
              </mc:Fallback>
            </mc:AlternateContent>
          </a:graphicData>
        </a:graphic>
      </p:graphicFrame>
    </p:spTree>
    <p:extLst>
      <p:ext uri="{BB962C8B-B14F-4D97-AF65-F5344CB8AC3E}">
        <p14:creationId xmlns:p14="http://schemas.microsoft.com/office/powerpoint/2010/main" val="39407353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Run: Use Standard Values</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13</a:t>
            </a:fld>
            <a:endParaRPr lang="en-US"/>
          </a:p>
        </p:txBody>
      </p:sp>
      <p:grpSp>
        <p:nvGrpSpPr>
          <p:cNvPr id="33" name="Group 32"/>
          <p:cNvGrpSpPr/>
          <p:nvPr/>
        </p:nvGrpSpPr>
        <p:grpSpPr>
          <a:xfrm>
            <a:off x="277536" y="4800600"/>
            <a:ext cx="8409064" cy="2352674"/>
            <a:chOff x="320040" y="4886325"/>
            <a:chExt cx="8409064" cy="2352674"/>
          </a:xfrm>
        </p:grpSpPr>
        <p:pic>
          <p:nvPicPr>
            <p:cNvPr id="3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0040" y="4886325"/>
              <a:ext cx="3905250" cy="2200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8" name="Straight Arrow Connector 37"/>
            <p:cNvCxnSpPr/>
            <p:nvPr/>
          </p:nvCxnSpPr>
          <p:spPr>
            <a:xfrm flipH="1" flipV="1">
              <a:off x="2590800" y="5867400"/>
              <a:ext cx="2057400" cy="62954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nvGrpSpPr>
            <p:cNvPr id="39" name="Group 38"/>
            <p:cNvGrpSpPr/>
            <p:nvPr/>
          </p:nvGrpSpPr>
          <p:grpSpPr>
            <a:xfrm>
              <a:off x="4482068" y="6114978"/>
              <a:ext cx="4247036" cy="1124021"/>
              <a:chOff x="2484594" y="6607312"/>
              <a:chExt cx="3677445" cy="1124021"/>
            </a:xfrm>
          </p:grpSpPr>
          <p:sp>
            <p:nvSpPr>
              <p:cNvPr id="40" name="Rounded Rectangle 39"/>
              <p:cNvSpPr/>
              <p:nvPr/>
            </p:nvSpPr>
            <p:spPr>
              <a:xfrm>
                <a:off x="2484594" y="6607312"/>
                <a:ext cx="3677445" cy="1124021"/>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p:cNvSpPr txBox="1"/>
              <p:nvPr/>
            </p:nvSpPr>
            <p:spPr>
              <a:xfrm>
                <a:off x="2562465" y="6661490"/>
                <a:ext cx="3485992" cy="1015663"/>
              </a:xfrm>
              <a:prstGeom prst="rect">
                <a:avLst/>
              </a:prstGeom>
              <a:noFill/>
            </p:spPr>
            <p:txBody>
              <a:bodyPr wrap="square" rtlCol="0">
                <a:spAutoFit/>
              </a:bodyPr>
              <a:lstStyle/>
              <a:p>
                <a:r>
                  <a:rPr lang="en-US" sz="2000" dirty="0" smtClean="0"/>
                  <a:t>2. Enter standard resistor values using the results of the previous sweep (i.e. </a:t>
                </a:r>
                <a:r>
                  <a:rPr lang="en-US" sz="2000" b="1" dirty="0">
                    <a:solidFill>
                      <a:srgbClr val="FF0000"/>
                    </a:solidFill>
                  </a:rPr>
                  <a:t>24.1</a:t>
                </a:r>
                <a:r>
                  <a:rPr lang="en-US" sz="2000" dirty="0"/>
                  <a:t> to </a:t>
                </a:r>
                <a:r>
                  <a:rPr lang="en-US" sz="2000" b="1" dirty="0" smtClean="0">
                    <a:solidFill>
                      <a:srgbClr val="FF0000"/>
                    </a:solidFill>
                  </a:rPr>
                  <a:t>25.5</a:t>
                </a:r>
                <a:r>
                  <a:rPr lang="en-US" sz="2000" dirty="0" smtClean="0"/>
                  <a:t>)</a:t>
                </a:r>
                <a:endParaRPr lang="en-US" sz="2000" dirty="0"/>
              </a:p>
            </p:txBody>
          </p:sp>
        </p:grpSp>
      </p:grpSp>
      <p:grpSp>
        <p:nvGrpSpPr>
          <p:cNvPr id="42" name="Group 41"/>
          <p:cNvGrpSpPr/>
          <p:nvPr/>
        </p:nvGrpSpPr>
        <p:grpSpPr>
          <a:xfrm>
            <a:off x="5715000" y="1143000"/>
            <a:ext cx="8664020" cy="6129992"/>
            <a:chOff x="5867400" y="1219200"/>
            <a:chExt cx="8664020" cy="6129992"/>
          </a:xfrm>
        </p:grpSpPr>
        <p:grpSp>
          <p:nvGrpSpPr>
            <p:cNvPr id="43" name="Group 42"/>
            <p:cNvGrpSpPr/>
            <p:nvPr/>
          </p:nvGrpSpPr>
          <p:grpSpPr>
            <a:xfrm>
              <a:off x="5867400" y="1219200"/>
              <a:ext cx="8664020" cy="6129992"/>
              <a:chOff x="5867400" y="1219200"/>
              <a:chExt cx="8664020" cy="6129992"/>
            </a:xfrm>
          </p:grpSpPr>
          <p:pic>
            <p:nvPicPr>
              <p:cNvPr id="45" name="Picture 4"/>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r="20713"/>
              <a:stretch/>
            </p:blipFill>
            <p:spPr bwMode="auto">
              <a:xfrm>
                <a:off x="5867400" y="1219200"/>
                <a:ext cx="8664020" cy="4718844"/>
              </a:xfrm>
              <a:prstGeom prst="rect">
                <a:avLst/>
              </a:prstGeom>
              <a:solidFill>
                <a:schemeClr val="bg1"/>
              </a:solidFill>
              <a:ln w="76200">
                <a:solidFill>
                  <a:srgbClr val="00B050"/>
                </a:solidFill>
              </a:ln>
              <a:effectLst/>
            </p:spPr>
          </p:pic>
          <p:cxnSp>
            <p:nvCxnSpPr>
              <p:cNvPr id="46" name="Straight Arrow Connector 45"/>
              <p:cNvCxnSpPr/>
              <p:nvPr/>
            </p:nvCxnSpPr>
            <p:spPr>
              <a:xfrm flipV="1">
                <a:off x="13106400" y="2895600"/>
                <a:ext cx="0" cy="286756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47" name="Rounded Rectangle 46"/>
              <p:cNvSpPr/>
              <p:nvPr/>
            </p:nvSpPr>
            <p:spPr>
              <a:xfrm>
                <a:off x="9144000" y="5257800"/>
                <a:ext cx="5147704" cy="2091392"/>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p:cNvSpPr txBox="1"/>
              <p:nvPr/>
            </p:nvSpPr>
            <p:spPr>
              <a:xfrm>
                <a:off x="9244936" y="5334000"/>
                <a:ext cx="3099464" cy="1938992"/>
              </a:xfrm>
              <a:prstGeom prst="rect">
                <a:avLst/>
              </a:prstGeom>
              <a:noFill/>
            </p:spPr>
            <p:txBody>
              <a:bodyPr wrap="square" rtlCol="0">
                <a:spAutoFit/>
              </a:bodyPr>
              <a:lstStyle/>
              <a:p>
                <a:r>
                  <a:rPr lang="en-US" sz="2000" dirty="0" smtClean="0"/>
                  <a:t>3. Choose the curve with the best settling.  Check to see if the error target from the calculator is met.</a:t>
                </a:r>
              </a:p>
              <a:p>
                <a:r>
                  <a:rPr lang="en-US" sz="2000" b="1" dirty="0" smtClean="0">
                    <a:solidFill>
                      <a:srgbClr val="00B050"/>
                    </a:solidFill>
                  </a:rPr>
                  <a:t>Yes! 3.9uV &lt;&lt; 38.15uV</a:t>
                </a:r>
              </a:p>
              <a:p>
                <a:r>
                  <a:rPr lang="en-US" sz="2000" b="1" dirty="0" smtClean="0">
                    <a:solidFill>
                      <a:srgbClr val="00B050"/>
                    </a:solidFill>
                  </a:rPr>
                  <a:t>For </a:t>
                </a:r>
                <a:r>
                  <a:rPr lang="en-US" sz="2000" b="1" dirty="0" err="1" smtClean="0">
                    <a:solidFill>
                      <a:srgbClr val="00B050"/>
                    </a:solidFill>
                  </a:rPr>
                  <a:t>R</a:t>
                </a:r>
                <a:r>
                  <a:rPr lang="en-US" sz="2000" b="1" baseline="-25000" dirty="0" err="1" smtClean="0">
                    <a:solidFill>
                      <a:srgbClr val="00B050"/>
                    </a:solidFill>
                  </a:rPr>
                  <a:t>filt</a:t>
                </a:r>
                <a:r>
                  <a:rPr lang="en-US" sz="2000" b="1" dirty="0" smtClean="0">
                    <a:solidFill>
                      <a:srgbClr val="00B050"/>
                    </a:solidFill>
                  </a:rPr>
                  <a:t> = 24.9 </a:t>
                </a:r>
                <a:r>
                  <a:rPr lang="el-GR" sz="2000" b="1" dirty="0" smtClean="0">
                    <a:solidFill>
                      <a:srgbClr val="00B050"/>
                    </a:solidFill>
                  </a:rPr>
                  <a:t>Ω</a:t>
                </a:r>
                <a:endParaRPr lang="en-US" sz="2000" b="1" dirty="0">
                  <a:solidFill>
                    <a:srgbClr val="00B050"/>
                  </a:solidFill>
                </a:endParaRPr>
              </a:p>
            </p:txBody>
          </p:sp>
          <p:pic>
            <p:nvPicPr>
              <p:cNvPr id="49" name="Picture 2"/>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4600" t="69512" r="67360" b="23510"/>
              <a:stretch/>
            </p:blipFill>
            <p:spPr bwMode="auto">
              <a:xfrm>
                <a:off x="12344398" y="6047881"/>
                <a:ext cx="1822261" cy="7754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0" name="Rounded Rectangle 49"/>
              <p:cNvSpPr/>
              <p:nvPr/>
            </p:nvSpPr>
            <p:spPr>
              <a:xfrm>
                <a:off x="10591800" y="2590800"/>
                <a:ext cx="3699904" cy="304800"/>
              </a:xfrm>
              <a:prstGeom prst="round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TextBox 43"/>
            <p:cNvSpPr txBox="1"/>
            <p:nvPr/>
          </p:nvSpPr>
          <p:spPr>
            <a:xfrm>
              <a:off x="12427905" y="5504399"/>
              <a:ext cx="1655248" cy="538609"/>
            </a:xfrm>
            <a:prstGeom prst="rect">
              <a:avLst/>
            </a:prstGeom>
            <a:noFill/>
          </p:spPr>
          <p:txBody>
            <a:bodyPr wrap="square" rtlCol="0">
              <a:spAutoFit/>
            </a:bodyPr>
            <a:lstStyle/>
            <a:p>
              <a:r>
                <a:rPr lang="en-US" b="1" dirty="0" smtClean="0">
                  <a:solidFill>
                    <a:srgbClr val="00B050"/>
                  </a:solidFill>
                </a:rPr>
                <a:t>½ LSB</a:t>
              </a:r>
              <a:endParaRPr lang="en-US" b="1" dirty="0">
                <a:solidFill>
                  <a:srgbClr val="00B050"/>
                </a:solidFill>
              </a:endParaRPr>
            </a:p>
          </p:txBody>
        </p:sp>
      </p:grpSp>
      <p:grpSp>
        <p:nvGrpSpPr>
          <p:cNvPr id="5" name="Group 4"/>
          <p:cNvGrpSpPr/>
          <p:nvPr/>
        </p:nvGrpSpPr>
        <p:grpSpPr>
          <a:xfrm>
            <a:off x="304800" y="1176302"/>
            <a:ext cx="5133975" cy="3548098"/>
            <a:chOff x="304800" y="1176302"/>
            <a:chExt cx="5133975" cy="3548098"/>
          </a:xfrm>
        </p:grpSpPr>
        <p:pic>
          <p:nvPicPr>
            <p:cNvPr id="27650"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04800" y="1800225"/>
              <a:ext cx="5133975" cy="2924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1" name="Straight Arrow Connector 10"/>
            <p:cNvCxnSpPr/>
            <p:nvPr/>
          </p:nvCxnSpPr>
          <p:spPr>
            <a:xfrm>
              <a:off x="3429000" y="1530620"/>
              <a:ext cx="1" cy="173169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3886200" y="1413010"/>
              <a:ext cx="553364" cy="173169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8" name="Rounded Rectangle 27"/>
            <p:cNvSpPr/>
            <p:nvPr/>
          </p:nvSpPr>
          <p:spPr>
            <a:xfrm>
              <a:off x="736397" y="1176302"/>
              <a:ext cx="4247036" cy="540020"/>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957504" y="1246257"/>
              <a:ext cx="4025929" cy="400110"/>
            </a:xfrm>
            <a:prstGeom prst="rect">
              <a:avLst/>
            </a:prstGeom>
            <a:noFill/>
          </p:spPr>
          <p:txBody>
            <a:bodyPr wrap="square" rtlCol="0">
              <a:spAutoFit/>
            </a:bodyPr>
            <a:lstStyle/>
            <a:p>
              <a:r>
                <a:rPr lang="en-US" sz="2000" dirty="0" smtClean="0"/>
                <a:t>1. Use the “List” sweep type</a:t>
              </a:r>
              <a:endParaRPr lang="en-US" sz="2000" dirty="0"/>
            </a:p>
          </p:txBody>
        </p:sp>
      </p:grpSp>
      <p:graphicFrame>
        <p:nvGraphicFramePr>
          <p:cNvPr id="4" name="Object 3"/>
          <p:cNvGraphicFramePr>
            <a:graphicFrameLocks noChangeAspect="1"/>
          </p:cNvGraphicFramePr>
          <p:nvPr>
            <p:extLst>
              <p:ext uri="{D42A27DB-BD31-4B8C-83A1-F6EECF244321}">
                <p14:modId xmlns:p14="http://schemas.microsoft.com/office/powerpoint/2010/main" val="2639784587"/>
              </p:ext>
            </p:extLst>
          </p:nvPr>
        </p:nvGraphicFramePr>
        <p:xfrm>
          <a:off x="478355" y="7227272"/>
          <a:ext cx="3503612" cy="825500"/>
        </p:xfrm>
        <a:graphic>
          <a:graphicData uri="http://schemas.openxmlformats.org/presentationml/2006/ole">
            <mc:AlternateContent xmlns:mc="http://schemas.openxmlformats.org/markup-compatibility/2006">
              <mc:Choice xmlns:v="urn:schemas-microsoft-com:vml" Requires="v">
                <p:oleObj spid="_x0000_s44246" name="Packager Shell Object" showAsIcon="1" r:id="rId8" imgW="3503520" imgH="825480" progId="Package">
                  <p:embed/>
                </p:oleObj>
              </mc:Choice>
              <mc:Fallback>
                <p:oleObj name="Packager Shell Object" showAsIcon="1" r:id="rId8" imgW="3503520" imgH="825480" progId="Package">
                  <p:embed/>
                  <p:pic>
                    <p:nvPicPr>
                      <p:cNvPr id="0" name=""/>
                      <p:cNvPicPr/>
                      <p:nvPr/>
                    </p:nvPicPr>
                    <p:blipFill>
                      <a:blip r:embed="rId9"/>
                      <a:stretch>
                        <a:fillRect/>
                      </a:stretch>
                    </p:blipFill>
                    <p:spPr>
                      <a:xfrm>
                        <a:off x="478355" y="7227272"/>
                        <a:ext cx="3503612" cy="825500"/>
                      </a:xfrm>
                      <a:prstGeom prst="rect">
                        <a:avLst/>
                      </a:prstGeom>
                    </p:spPr>
                  </p:pic>
                </p:oleObj>
              </mc:Fallback>
            </mc:AlternateContent>
          </a:graphicData>
        </a:graphic>
      </p:graphicFrame>
    </p:spTree>
    <p:extLst>
      <p:ext uri="{BB962C8B-B14F-4D97-AF65-F5344CB8AC3E}">
        <p14:creationId xmlns:p14="http://schemas.microsoft.com/office/powerpoint/2010/main" val="3315026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7"/>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35842" b="44432"/>
          <a:stretch/>
        </p:blipFill>
        <p:spPr bwMode="auto">
          <a:xfrm>
            <a:off x="533400" y="922973"/>
            <a:ext cx="12695438" cy="61721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Turn off Parameter Stepping </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14</a:t>
            </a:fld>
            <a:endParaRPr lang="en-US"/>
          </a:p>
        </p:txBody>
      </p:sp>
      <p:pic>
        <p:nvPicPr>
          <p:cNvPr id="552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15200" y="1523999"/>
            <a:ext cx="5133975" cy="2924175"/>
          </a:xfrm>
          <a:prstGeom prst="rect">
            <a:avLst/>
          </a:prstGeom>
          <a:noFill/>
          <a:ln w="76200">
            <a:solidFill>
              <a:schemeClr val="accent1"/>
            </a:solidFill>
            <a:miter lim="800000"/>
            <a:headEnd/>
            <a:tailEnd/>
          </a:ln>
          <a:extLst>
            <a:ext uri="{909E8E84-426E-40DD-AFC4-6F175D3DCCD1}">
              <a14:hiddenFill xmlns:a14="http://schemas.microsoft.com/office/drawing/2010/main">
                <a:solidFill>
                  <a:schemeClr val="accent1"/>
                </a:solidFill>
              </a14:hiddenFill>
            </a:ext>
          </a:extLst>
        </p:spPr>
      </p:pic>
      <p:sp>
        <p:nvSpPr>
          <p:cNvPr id="8" name="Rounded Rectangle 7"/>
          <p:cNvSpPr/>
          <p:nvPr/>
        </p:nvSpPr>
        <p:spPr>
          <a:xfrm>
            <a:off x="8915400" y="4009072"/>
            <a:ext cx="1143000" cy="334328"/>
          </a:xfrm>
          <a:prstGeom prst="round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5867400" y="1356835"/>
            <a:ext cx="381000" cy="334328"/>
          </a:xfrm>
          <a:prstGeom prst="round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p:cNvCxnSpPr>
            <a:endCxn id="10" idx="1"/>
          </p:cNvCxnSpPr>
          <p:nvPr/>
        </p:nvCxnSpPr>
        <p:spPr>
          <a:xfrm flipV="1">
            <a:off x="4267200" y="1523999"/>
            <a:ext cx="1600200" cy="1318334"/>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nvGrpSpPr>
          <p:cNvPr id="12" name="Group 11"/>
          <p:cNvGrpSpPr/>
          <p:nvPr/>
        </p:nvGrpSpPr>
        <p:grpSpPr>
          <a:xfrm>
            <a:off x="2286000" y="2084951"/>
            <a:ext cx="2781302" cy="1267849"/>
            <a:chOff x="7371554" y="1246257"/>
            <a:chExt cx="3677445" cy="765347"/>
          </a:xfrm>
        </p:grpSpPr>
        <p:sp>
          <p:nvSpPr>
            <p:cNvPr id="13" name="Rounded Rectangle 12"/>
            <p:cNvSpPr/>
            <p:nvPr/>
          </p:nvSpPr>
          <p:spPr>
            <a:xfrm>
              <a:off x="7371554" y="1246257"/>
              <a:ext cx="3677445" cy="765347"/>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7420769" y="1349514"/>
              <a:ext cx="3532186" cy="613113"/>
            </a:xfrm>
            <a:prstGeom prst="rect">
              <a:avLst/>
            </a:prstGeom>
            <a:noFill/>
          </p:spPr>
          <p:txBody>
            <a:bodyPr wrap="square" rtlCol="0">
              <a:spAutoFit/>
            </a:bodyPr>
            <a:lstStyle/>
            <a:p>
              <a:r>
                <a:rPr lang="en-US" sz="2000" dirty="0" smtClean="0"/>
                <a:t>1. Click on the parameter stepping icon.</a:t>
              </a:r>
              <a:endParaRPr lang="en-US" sz="2000" dirty="0"/>
            </a:p>
          </p:txBody>
        </p:sp>
      </p:grpSp>
      <p:cxnSp>
        <p:nvCxnSpPr>
          <p:cNvPr id="17" name="Straight Arrow Connector 16"/>
          <p:cNvCxnSpPr/>
          <p:nvPr/>
        </p:nvCxnSpPr>
        <p:spPr>
          <a:xfrm flipV="1">
            <a:off x="8686800" y="4448174"/>
            <a:ext cx="800102" cy="197556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flipV="1">
            <a:off x="5181600" y="5588354"/>
            <a:ext cx="3657600" cy="98778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nvGrpSpPr>
          <p:cNvPr id="24" name="Group 23"/>
          <p:cNvGrpSpPr/>
          <p:nvPr/>
        </p:nvGrpSpPr>
        <p:grpSpPr>
          <a:xfrm>
            <a:off x="6705600" y="5666352"/>
            <a:ext cx="3352800" cy="1267849"/>
            <a:chOff x="7371554" y="1246257"/>
            <a:chExt cx="3677445" cy="765347"/>
          </a:xfrm>
        </p:grpSpPr>
        <p:sp>
          <p:nvSpPr>
            <p:cNvPr id="25" name="Rounded Rectangle 24"/>
            <p:cNvSpPr/>
            <p:nvPr/>
          </p:nvSpPr>
          <p:spPr>
            <a:xfrm>
              <a:off x="7371554" y="1246257"/>
              <a:ext cx="3677445" cy="765347"/>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7420769" y="1349514"/>
              <a:ext cx="3532185" cy="613113"/>
            </a:xfrm>
            <a:prstGeom prst="rect">
              <a:avLst/>
            </a:prstGeom>
            <a:noFill/>
          </p:spPr>
          <p:txBody>
            <a:bodyPr wrap="square" rtlCol="0">
              <a:spAutoFit/>
            </a:bodyPr>
            <a:lstStyle/>
            <a:p>
              <a:r>
                <a:rPr lang="en-US" sz="2000" dirty="0" smtClean="0"/>
                <a:t>2. Click the source and press remove to remove the parameter stepping.</a:t>
              </a:r>
              <a:endParaRPr lang="en-US" sz="2000" dirty="0"/>
            </a:p>
          </p:txBody>
        </p:sp>
      </p:grpSp>
    </p:spTree>
    <p:extLst>
      <p:ext uri="{BB962C8B-B14F-4D97-AF65-F5344CB8AC3E}">
        <p14:creationId xmlns:p14="http://schemas.microsoft.com/office/powerpoint/2010/main" val="2307349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Circuit</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15</a:t>
            </a:fld>
            <a:endParaRPr lang="en-US"/>
          </a:p>
        </p:txBody>
      </p:sp>
      <p:graphicFrame>
        <p:nvGraphicFramePr>
          <p:cNvPr id="4" name="Object 3"/>
          <p:cNvGraphicFramePr>
            <a:graphicFrameLocks noChangeAspect="1"/>
          </p:cNvGraphicFramePr>
          <p:nvPr>
            <p:extLst>
              <p:ext uri="{D42A27DB-BD31-4B8C-83A1-F6EECF244321}">
                <p14:modId xmlns:p14="http://schemas.microsoft.com/office/powerpoint/2010/main" val="196392030"/>
              </p:ext>
            </p:extLst>
          </p:nvPr>
        </p:nvGraphicFramePr>
        <p:xfrm>
          <a:off x="1687513" y="1150938"/>
          <a:ext cx="11255375" cy="5926137"/>
        </p:xfrm>
        <a:graphic>
          <a:graphicData uri="http://schemas.openxmlformats.org/presentationml/2006/ole">
            <mc:AlternateContent xmlns:mc="http://schemas.openxmlformats.org/markup-compatibility/2006">
              <mc:Choice xmlns:v="urn:schemas-microsoft-com:vml" Requires="v">
                <p:oleObj spid="_x0000_s52357" name="Visio" r:id="rId5" imgW="11255467" imgH="5908680" progId="Visio.Drawing.15">
                  <p:embed/>
                </p:oleObj>
              </mc:Choice>
              <mc:Fallback>
                <p:oleObj name="Visio" r:id="rId5" imgW="11255467" imgH="5908680" progId="Visio.Drawing.15">
                  <p:embed/>
                  <p:pic>
                    <p:nvPicPr>
                      <p:cNvPr id="0" name="Picture 47"/>
                      <p:cNvPicPr>
                        <a:picLocks noChangeAspect="1" noChangeArrowheads="1"/>
                      </p:cNvPicPr>
                      <p:nvPr/>
                    </p:nvPicPr>
                    <p:blipFill>
                      <a:blip r:embed="rId6"/>
                      <a:srcRect/>
                      <a:stretch>
                        <a:fillRect/>
                      </a:stretch>
                    </p:blipFill>
                    <p:spPr bwMode="auto">
                      <a:xfrm>
                        <a:off x="1687513" y="1150938"/>
                        <a:ext cx="11255375" cy="59261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592962281"/>
              </p:ext>
            </p:extLst>
          </p:nvPr>
        </p:nvGraphicFramePr>
        <p:xfrm>
          <a:off x="381000" y="6477000"/>
          <a:ext cx="3465513" cy="825500"/>
        </p:xfrm>
        <a:graphic>
          <a:graphicData uri="http://schemas.openxmlformats.org/presentationml/2006/ole">
            <mc:AlternateContent xmlns:mc="http://schemas.openxmlformats.org/markup-compatibility/2006">
              <mc:Choice xmlns:v="urn:schemas-microsoft-com:vml" Requires="v">
                <p:oleObj spid="_x0000_s52358" name="Packager Shell Object" showAsIcon="1" r:id="rId7" imgW="3465360" imgH="825480" progId="Package">
                  <p:embed/>
                </p:oleObj>
              </mc:Choice>
              <mc:Fallback>
                <p:oleObj name="Packager Shell Object" showAsIcon="1" r:id="rId7" imgW="3465360" imgH="825480" progId="Package">
                  <p:embed/>
                  <p:pic>
                    <p:nvPicPr>
                      <p:cNvPr id="0" name=""/>
                      <p:cNvPicPr/>
                      <p:nvPr/>
                    </p:nvPicPr>
                    <p:blipFill>
                      <a:blip r:embed="rId8"/>
                      <a:stretch>
                        <a:fillRect/>
                      </a:stretch>
                    </p:blipFill>
                    <p:spPr>
                      <a:xfrm>
                        <a:off x="381000" y="6477000"/>
                        <a:ext cx="3465513" cy="825500"/>
                      </a:xfrm>
                      <a:prstGeom prst="rect">
                        <a:avLst/>
                      </a:prstGeom>
                    </p:spPr>
                  </p:pic>
                </p:oleObj>
              </mc:Fallback>
            </mc:AlternateContent>
          </a:graphicData>
        </a:graphic>
      </p:graphicFrame>
      <p:cxnSp>
        <p:nvCxnSpPr>
          <p:cNvPr id="7" name="Straight Arrow Connector 6"/>
          <p:cNvCxnSpPr/>
          <p:nvPr/>
        </p:nvCxnSpPr>
        <p:spPr>
          <a:xfrm flipV="1">
            <a:off x="2514600" y="3581400"/>
            <a:ext cx="1524000" cy="151399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V="1">
            <a:off x="2743200" y="4876800"/>
            <a:ext cx="838200" cy="35543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nvGrpSpPr>
          <p:cNvPr id="9" name="Group 8"/>
          <p:cNvGrpSpPr/>
          <p:nvPr/>
        </p:nvGrpSpPr>
        <p:grpSpPr>
          <a:xfrm>
            <a:off x="236216" y="4724400"/>
            <a:ext cx="2735584" cy="1015663"/>
            <a:chOff x="190498" y="2816296"/>
            <a:chExt cx="2971800" cy="1015663"/>
          </a:xfrm>
        </p:grpSpPr>
        <p:sp>
          <p:nvSpPr>
            <p:cNvPr id="10" name="Rounded Rectangle 9"/>
            <p:cNvSpPr/>
            <p:nvPr/>
          </p:nvSpPr>
          <p:spPr>
            <a:xfrm>
              <a:off x="190498" y="2816296"/>
              <a:ext cx="2971800" cy="1015663"/>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90498" y="2816296"/>
              <a:ext cx="2971800" cy="1015663"/>
            </a:xfrm>
            <a:prstGeom prst="rect">
              <a:avLst/>
            </a:prstGeom>
            <a:noFill/>
          </p:spPr>
          <p:txBody>
            <a:bodyPr wrap="square" rtlCol="0">
              <a:spAutoFit/>
            </a:bodyPr>
            <a:lstStyle/>
            <a:p>
              <a:r>
                <a:rPr lang="en-US" sz="2000" dirty="0" smtClean="0"/>
                <a:t>Replace voltage controlled resistors with standard resistors</a:t>
              </a:r>
              <a:endParaRPr lang="en-US" sz="2000" dirty="0"/>
            </a:p>
          </p:txBody>
        </p:sp>
      </p:grpSp>
    </p:spTree>
    <p:extLst>
      <p:ext uri="{BB962C8B-B14F-4D97-AF65-F5344CB8AC3E}">
        <p14:creationId xmlns:p14="http://schemas.microsoft.com/office/powerpoint/2010/main" val="15839758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if we didn’t meet the error target?</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16</a:t>
            </a:fld>
            <a:endParaRPr lang="en-US"/>
          </a:p>
        </p:txBody>
      </p:sp>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3315" t="40966" r="54053" b="19921"/>
          <a:stretch/>
        </p:blipFill>
        <p:spPr bwMode="auto">
          <a:xfrm>
            <a:off x="4572000" y="1600200"/>
            <a:ext cx="4337337" cy="36744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Straight Arrow Connector 4"/>
          <p:cNvCxnSpPr/>
          <p:nvPr/>
        </p:nvCxnSpPr>
        <p:spPr>
          <a:xfrm>
            <a:off x="3048000" y="3641062"/>
            <a:ext cx="1676400" cy="26842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nvGrpSpPr>
          <p:cNvPr id="6" name="Group 5"/>
          <p:cNvGrpSpPr/>
          <p:nvPr/>
        </p:nvGrpSpPr>
        <p:grpSpPr>
          <a:xfrm>
            <a:off x="819151" y="3073391"/>
            <a:ext cx="2971800" cy="1143869"/>
            <a:chOff x="7371554" y="1246257"/>
            <a:chExt cx="3677445" cy="921267"/>
          </a:xfrm>
        </p:grpSpPr>
        <p:sp>
          <p:nvSpPr>
            <p:cNvPr id="7" name="Rounded Rectangle 6"/>
            <p:cNvSpPr/>
            <p:nvPr/>
          </p:nvSpPr>
          <p:spPr>
            <a:xfrm>
              <a:off x="7371554" y="1246257"/>
              <a:ext cx="3677445" cy="914400"/>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7420769" y="1349514"/>
              <a:ext cx="3532186" cy="818010"/>
            </a:xfrm>
            <a:prstGeom prst="rect">
              <a:avLst/>
            </a:prstGeom>
            <a:noFill/>
          </p:spPr>
          <p:txBody>
            <a:bodyPr wrap="square" rtlCol="0">
              <a:spAutoFit/>
            </a:bodyPr>
            <a:lstStyle/>
            <a:p>
              <a:r>
                <a:rPr lang="en-US" sz="2000" dirty="0" smtClean="0"/>
                <a:t>2. If no RC combination works, try an amplifier with wider bandwidth.</a:t>
              </a:r>
              <a:endParaRPr lang="en-US" sz="2000" dirty="0"/>
            </a:p>
          </p:txBody>
        </p:sp>
      </p:grpSp>
      <p:cxnSp>
        <p:nvCxnSpPr>
          <p:cNvPr id="9" name="Straight Arrow Connector 8"/>
          <p:cNvCxnSpPr/>
          <p:nvPr/>
        </p:nvCxnSpPr>
        <p:spPr>
          <a:xfrm flipH="1">
            <a:off x="8473424" y="3539385"/>
            <a:ext cx="1295405"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a:off x="9513510" y="3057235"/>
            <a:ext cx="2781302" cy="1802269"/>
            <a:chOff x="7371554" y="1246257"/>
            <a:chExt cx="3677445" cy="1087954"/>
          </a:xfrm>
        </p:grpSpPr>
        <p:sp>
          <p:nvSpPr>
            <p:cNvPr id="11" name="Rounded Rectangle 10"/>
            <p:cNvSpPr/>
            <p:nvPr/>
          </p:nvSpPr>
          <p:spPr>
            <a:xfrm>
              <a:off x="7371554" y="1246257"/>
              <a:ext cx="3677445" cy="914400"/>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7420769" y="1349514"/>
              <a:ext cx="3532186" cy="984697"/>
            </a:xfrm>
            <a:prstGeom prst="rect">
              <a:avLst/>
            </a:prstGeom>
            <a:noFill/>
          </p:spPr>
          <p:txBody>
            <a:bodyPr wrap="square" rtlCol="0">
              <a:spAutoFit/>
            </a:bodyPr>
            <a:lstStyle/>
            <a:p>
              <a:r>
                <a:rPr lang="en-US" sz="2000" dirty="0" smtClean="0"/>
                <a:t>1. Try reiterating on </a:t>
              </a:r>
              <a:r>
                <a:rPr lang="en-US" sz="2000" dirty="0" err="1" smtClean="0"/>
                <a:t>Rfilt</a:t>
              </a:r>
              <a:r>
                <a:rPr lang="en-US" sz="2000" dirty="0" smtClean="0"/>
                <a:t> using </a:t>
              </a:r>
              <a:r>
                <a:rPr lang="en-US" sz="2000" dirty="0" err="1" smtClean="0"/>
                <a:t>Cmin</a:t>
              </a:r>
              <a:r>
                <a:rPr lang="en-US" sz="2000" dirty="0" smtClean="0"/>
                <a:t>.  If </a:t>
              </a:r>
              <a:r>
                <a:rPr lang="en-US" sz="2000" dirty="0" err="1" smtClean="0"/>
                <a:t>Cmin</a:t>
              </a:r>
              <a:r>
                <a:rPr lang="en-US" sz="2000" dirty="0" smtClean="0"/>
                <a:t> doesn’t work try </a:t>
              </a:r>
              <a:r>
                <a:rPr lang="en-US" sz="2000" dirty="0" err="1" smtClean="0"/>
                <a:t>Cmax</a:t>
              </a:r>
              <a:r>
                <a:rPr lang="en-US" sz="2000" dirty="0" smtClean="0"/>
                <a:t>.</a:t>
              </a:r>
            </a:p>
            <a:p>
              <a:endParaRPr lang="en-US" sz="2000" dirty="0"/>
            </a:p>
          </p:txBody>
        </p:sp>
      </p:grpSp>
      <p:sp>
        <p:nvSpPr>
          <p:cNvPr id="13" name="TextBox 12"/>
          <p:cNvSpPr txBox="1"/>
          <p:nvPr/>
        </p:nvSpPr>
        <p:spPr>
          <a:xfrm>
            <a:off x="1749568" y="5714999"/>
            <a:ext cx="9982200" cy="1431161"/>
          </a:xfrm>
          <a:prstGeom prst="rect">
            <a:avLst/>
          </a:prstGeom>
          <a:noFill/>
        </p:spPr>
        <p:txBody>
          <a:bodyPr wrap="square" rtlCol="0">
            <a:spAutoFit/>
          </a:bodyPr>
          <a:lstStyle/>
          <a:p>
            <a:r>
              <a:rPr lang="en-US" b="1" dirty="0" smtClean="0"/>
              <a:t>Note 1: </a:t>
            </a:r>
            <a:r>
              <a:rPr lang="en-US" dirty="0" smtClean="0"/>
              <a:t>Typically step 1 and 2 will not be required.</a:t>
            </a:r>
          </a:p>
          <a:p>
            <a:r>
              <a:rPr lang="en-US" b="1" dirty="0" smtClean="0"/>
              <a:t>Note 2: </a:t>
            </a:r>
            <a:r>
              <a:rPr lang="en-US" dirty="0" smtClean="0"/>
              <a:t>Output impedance can also impact settling.  Ideally open loop output impedance is low (R &lt; 100</a:t>
            </a:r>
            <a:r>
              <a:rPr lang="el-GR" dirty="0" smtClean="0"/>
              <a:t>Ω</a:t>
            </a:r>
            <a:r>
              <a:rPr lang="en-US" dirty="0" smtClean="0"/>
              <a:t>) and flat.</a:t>
            </a:r>
            <a:endParaRPr lang="en-US" dirty="0"/>
          </a:p>
        </p:txBody>
      </p:sp>
    </p:spTree>
    <p:extLst>
      <p:ext uri="{BB962C8B-B14F-4D97-AF65-F5344CB8AC3E}">
        <p14:creationId xmlns:p14="http://schemas.microsoft.com/office/powerpoint/2010/main" val="369532014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Measured results for example circuit</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17</a:t>
            </a:fld>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382634696"/>
              </p:ext>
            </p:extLst>
          </p:nvPr>
        </p:nvGraphicFramePr>
        <p:xfrm>
          <a:off x="457200" y="3978810"/>
          <a:ext cx="5010150" cy="3368675"/>
        </p:xfrm>
        <a:graphic>
          <a:graphicData uri="http://schemas.openxmlformats.org/presentationml/2006/ole">
            <mc:AlternateContent xmlns:mc="http://schemas.openxmlformats.org/markup-compatibility/2006">
              <mc:Choice xmlns:v="urn:schemas-microsoft-com:vml" Requires="v">
                <p:oleObj spid="_x0000_s53261" name="Visio" r:id="rId5" imgW="5010858" imgH="3368520" progId="">
                  <p:embed/>
                </p:oleObj>
              </mc:Choice>
              <mc:Fallback>
                <p:oleObj name="Visio" r:id="rId5" imgW="5010858" imgH="3368520"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 y="3978810"/>
                        <a:ext cx="5010150" cy="33686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6" name="Picture 5"/>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7552" t="11286" r="1513" b="7548"/>
          <a:stretch/>
        </p:blipFill>
        <p:spPr bwMode="auto">
          <a:xfrm>
            <a:off x="6400800" y="1227108"/>
            <a:ext cx="8099526" cy="57070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7" name="Table 6"/>
          <p:cNvGraphicFramePr>
            <a:graphicFrameLocks noGrp="1"/>
          </p:cNvGraphicFramePr>
          <p:nvPr>
            <p:extLst>
              <p:ext uri="{D42A27DB-BD31-4B8C-83A1-F6EECF244321}">
                <p14:modId xmlns:p14="http://schemas.microsoft.com/office/powerpoint/2010/main" val="1463164259"/>
              </p:ext>
            </p:extLst>
          </p:nvPr>
        </p:nvGraphicFramePr>
        <p:xfrm>
          <a:off x="228600" y="1129689"/>
          <a:ext cx="6019799" cy="1828800"/>
        </p:xfrm>
        <a:graphic>
          <a:graphicData uri="http://schemas.openxmlformats.org/drawingml/2006/table">
            <a:tbl>
              <a:tblPr firstRow="1" bandRow="1">
                <a:tableStyleId>{2D5ABB26-0587-4C30-8999-92F81FD0307C}</a:tableStyleId>
              </a:tblPr>
              <a:tblGrid>
                <a:gridCol w="1871019"/>
                <a:gridCol w="1057532"/>
                <a:gridCol w="1057532"/>
                <a:gridCol w="894835"/>
                <a:gridCol w="1138881"/>
              </a:tblGrid>
              <a:tr h="370840">
                <a:tc gridSpan="4">
                  <a:txBody>
                    <a:bodyPr/>
                    <a:lstStyle/>
                    <a:p>
                      <a:r>
                        <a:rPr lang="en-US" b="1" dirty="0" smtClean="0"/>
                        <a:t>ADS8860 Data Sheet (1Msps)</a:t>
                      </a:r>
                      <a:endParaRPr lang="en-US"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r>
                        <a:rPr lang="en-US" dirty="0" smtClean="0"/>
                        <a:t>Parameter</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Min</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err="1" smtClean="0"/>
                        <a:t>Typ</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Max</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Unit</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dirty="0" smtClean="0"/>
                        <a:t>SNR</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92</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93</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dB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dirty="0" smtClean="0"/>
                        <a:t>THD (1kHz)</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-108</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dB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8" name="TextBox 7"/>
          <p:cNvSpPr txBox="1"/>
          <p:nvPr/>
        </p:nvSpPr>
        <p:spPr>
          <a:xfrm>
            <a:off x="381000" y="3352800"/>
            <a:ext cx="4648200" cy="538609"/>
          </a:xfrm>
          <a:prstGeom prst="rect">
            <a:avLst/>
          </a:prstGeom>
          <a:noFill/>
        </p:spPr>
        <p:txBody>
          <a:bodyPr wrap="square" rtlCol="0">
            <a:spAutoFit/>
          </a:bodyPr>
          <a:lstStyle/>
          <a:p>
            <a:pPr algn="ctr"/>
            <a:r>
              <a:rPr lang="en-US" b="1" dirty="0" smtClean="0">
                <a:solidFill>
                  <a:srgbClr val="FF0000"/>
                </a:solidFill>
              </a:rPr>
              <a:t>Circuit from TINA</a:t>
            </a:r>
            <a:endParaRPr lang="en-US" b="1" dirty="0">
              <a:solidFill>
                <a:srgbClr val="FF0000"/>
              </a:solidFill>
            </a:endParaRPr>
          </a:p>
        </p:txBody>
      </p:sp>
      <p:sp>
        <p:nvSpPr>
          <p:cNvPr id="9" name="Rectangle 8"/>
          <p:cNvSpPr/>
          <p:nvPr/>
        </p:nvSpPr>
        <p:spPr>
          <a:xfrm>
            <a:off x="7864730" y="1973725"/>
            <a:ext cx="2902077" cy="1431161"/>
          </a:xfrm>
          <a:prstGeom prst="rect">
            <a:avLst/>
          </a:prstGeom>
        </p:spPr>
        <p:txBody>
          <a:bodyPr wrap="none">
            <a:spAutoFit/>
          </a:bodyPr>
          <a:lstStyle/>
          <a:p>
            <a:r>
              <a:rPr lang="en-US" b="1" dirty="0" smtClean="0">
                <a:solidFill>
                  <a:srgbClr val="FF0000"/>
                </a:solidFill>
              </a:rPr>
              <a:t>Measured</a:t>
            </a:r>
          </a:p>
          <a:p>
            <a:r>
              <a:rPr lang="en-US" b="1" dirty="0" smtClean="0">
                <a:solidFill>
                  <a:srgbClr val="FF0000"/>
                </a:solidFill>
              </a:rPr>
              <a:t>SNR = 93.3dB</a:t>
            </a:r>
          </a:p>
          <a:p>
            <a:r>
              <a:rPr lang="en-US" b="1" dirty="0" smtClean="0">
                <a:solidFill>
                  <a:srgbClr val="FF0000"/>
                </a:solidFill>
              </a:rPr>
              <a:t>THD = -113.1dB</a:t>
            </a:r>
            <a:endParaRPr lang="en-US" b="1" dirty="0">
              <a:solidFill>
                <a:srgbClr val="FF0000"/>
              </a:solidFill>
            </a:endParaRPr>
          </a:p>
        </p:txBody>
      </p:sp>
    </p:spTree>
    <p:extLst>
      <p:ext uri="{BB962C8B-B14F-4D97-AF65-F5344CB8AC3E}">
        <p14:creationId xmlns:p14="http://schemas.microsoft.com/office/powerpoint/2010/main" val="188126486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pPr>
              <a:defRPr/>
            </a:pPr>
            <a:fld id="{2B97888F-6AF7-4263-B69D-592D8C33BAC7}" type="slidenum">
              <a:rPr lang="en-US" smtClean="0"/>
              <a:pPr>
                <a:defRPr/>
              </a:pPr>
              <a:t>18</a:t>
            </a:fld>
            <a:endParaRPr lang="en-US" dirty="0"/>
          </a:p>
        </p:txBody>
      </p:sp>
      <p:sp>
        <p:nvSpPr>
          <p:cNvPr id="7" name="Title 1"/>
          <p:cNvSpPr txBox="1">
            <a:spLocks/>
          </p:cNvSpPr>
          <p:nvPr/>
        </p:nvSpPr>
        <p:spPr bwMode="auto">
          <a:xfrm>
            <a:off x="370840" y="171461"/>
            <a:ext cx="13533120" cy="977266"/>
          </a:xfrm>
          <a:prstGeom prst="rect">
            <a:avLst/>
          </a:prstGeom>
          <a:noFill/>
          <a:ln w="9525">
            <a:noFill/>
            <a:miter lim="800000"/>
            <a:headEnd/>
            <a:tailEnd/>
          </a:ln>
        </p:spPr>
        <p:txBody>
          <a:bodyPr vert="horz" wrap="square" lIns="121886" tIns="60941" rIns="121886" bIns="60941" numCol="1" anchor="ctr" anchorCtr="0" compatLnSpc="1">
            <a:prstTxWarp prst="textNoShape">
              <a:avLst/>
            </a:prstTxWarp>
          </a:bodyPr>
          <a:lstStyle>
            <a:lvl1pPr algn="l" rtl="0" eaLnBrk="0" fontAlgn="base" hangingPunct="0">
              <a:lnSpc>
                <a:spcPct val="85000"/>
              </a:lnSpc>
              <a:spcBef>
                <a:spcPct val="0"/>
              </a:spcBef>
              <a:spcAft>
                <a:spcPct val="0"/>
              </a:spcAft>
              <a:defRPr sz="6400" b="1">
                <a:solidFill>
                  <a:schemeClr val="tx2"/>
                </a:solidFill>
                <a:latin typeface="+mj-lt"/>
                <a:ea typeface="+mj-ea"/>
                <a:cs typeface="+mj-cs"/>
              </a:defRPr>
            </a:lvl1pPr>
            <a:lvl2pPr algn="l" rtl="0" eaLnBrk="0" fontAlgn="base" hangingPunct="0">
              <a:lnSpc>
                <a:spcPct val="85000"/>
              </a:lnSpc>
              <a:spcBef>
                <a:spcPct val="0"/>
              </a:spcBef>
              <a:spcAft>
                <a:spcPct val="0"/>
              </a:spcAft>
              <a:defRPr sz="4300" b="1">
                <a:solidFill>
                  <a:schemeClr val="tx2"/>
                </a:solidFill>
                <a:latin typeface="Arial" charset="0"/>
              </a:defRPr>
            </a:lvl2pPr>
            <a:lvl3pPr algn="l" rtl="0" eaLnBrk="0" fontAlgn="base" hangingPunct="0">
              <a:lnSpc>
                <a:spcPct val="85000"/>
              </a:lnSpc>
              <a:spcBef>
                <a:spcPct val="0"/>
              </a:spcBef>
              <a:spcAft>
                <a:spcPct val="0"/>
              </a:spcAft>
              <a:defRPr sz="4300" b="1">
                <a:solidFill>
                  <a:schemeClr val="tx2"/>
                </a:solidFill>
                <a:latin typeface="Arial" charset="0"/>
              </a:defRPr>
            </a:lvl3pPr>
            <a:lvl4pPr algn="l" rtl="0" eaLnBrk="0" fontAlgn="base" hangingPunct="0">
              <a:lnSpc>
                <a:spcPct val="85000"/>
              </a:lnSpc>
              <a:spcBef>
                <a:spcPct val="0"/>
              </a:spcBef>
              <a:spcAft>
                <a:spcPct val="0"/>
              </a:spcAft>
              <a:defRPr sz="4300" b="1">
                <a:solidFill>
                  <a:schemeClr val="tx2"/>
                </a:solidFill>
                <a:latin typeface="Arial" charset="0"/>
              </a:defRPr>
            </a:lvl4pPr>
            <a:lvl5pPr algn="l" rtl="0" eaLnBrk="0" fontAlgn="base" hangingPunct="0">
              <a:lnSpc>
                <a:spcPct val="85000"/>
              </a:lnSpc>
              <a:spcBef>
                <a:spcPct val="0"/>
              </a:spcBef>
              <a:spcAft>
                <a:spcPct val="0"/>
              </a:spcAft>
              <a:defRPr sz="4300" b="1">
                <a:solidFill>
                  <a:schemeClr val="tx2"/>
                </a:solidFill>
                <a:latin typeface="Arial" charset="0"/>
              </a:defRPr>
            </a:lvl5pPr>
            <a:lvl6pPr marL="609432" algn="l" rtl="0" fontAlgn="base">
              <a:lnSpc>
                <a:spcPct val="85000"/>
              </a:lnSpc>
              <a:spcBef>
                <a:spcPct val="0"/>
              </a:spcBef>
              <a:spcAft>
                <a:spcPct val="0"/>
              </a:spcAft>
              <a:defRPr sz="4300" b="1">
                <a:solidFill>
                  <a:srgbClr val="FF0000"/>
                </a:solidFill>
                <a:latin typeface="Arial" charset="0"/>
              </a:defRPr>
            </a:lvl6pPr>
            <a:lvl7pPr marL="1218864" algn="l" rtl="0" fontAlgn="base">
              <a:lnSpc>
                <a:spcPct val="85000"/>
              </a:lnSpc>
              <a:spcBef>
                <a:spcPct val="0"/>
              </a:spcBef>
              <a:spcAft>
                <a:spcPct val="0"/>
              </a:spcAft>
              <a:defRPr sz="4300" b="1">
                <a:solidFill>
                  <a:srgbClr val="FF0000"/>
                </a:solidFill>
                <a:latin typeface="Arial" charset="0"/>
              </a:defRPr>
            </a:lvl7pPr>
            <a:lvl8pPr marL="1828293" algn="l" rtl="0" fontAlgn="base">
              <a:lnSpc>
                <a:spcPct val="85000"/>
              </a:lnSpc>
              <a:spcBef>
                <a:spcPct val="0"/>
              </a:spcBef>
              <a:spcAft>
                <a:spcPct val="0"/>
              </a:spcAft>
              <a:defRPr sz="4300" b="1">
                <a:solidFill>
                  <a:srgbClr val="FF0000"/>
                </a:solidFill>
                <a:latin typeface="Arial" charset="0"/>
              </a:defRPr>
            </a:lvl8pPr>
            <a:lvl9pPr marL="2437717" algn="l" rtl="0" fontAlgn="base">
              <a:lnSpc>
                <a:spcPct val="85000"/>
              </a:lnSpc>
              <a:spcBef>
                <a:spcPct val="0"/>
              </a:spcBef>
              <a:spcAft>
                <a:spcPct val="0"/>
              </a:spcAft>
              <a:defRPr sz="4300" b="1">
                <a:solidFill>
                  <a:srgbClr val="FF0000"/>
                </a:solidFill>
                <a:latin typeface="Arial" charset="0"/>
              </a:defRPr>
            </a:lvl9pPr>
          </a:lstStyle>
          <a:p>
            <a:pPr defTabSz="914400"/>
            <a:r>
              <a:rPr lang="en-US" kern="0" dirty="0" smtClean="0"/>
              <a:t>Agenda – next video… </a:t>
            </a:r>
            <a:endParaRPr lang="en-US" kern="0" dirty="0"/>
          </a:p>
        </p:txBody>
      </p:sp>
      <p:sp>
        <p:nvSpPr>
          <p:cNvPr id="8" name="Content Placeholder 2"/>
          <p:cNvSpPr txBox="1">
            <a:spLocks/>
          </p:cNvSpPr>
          <p:nvPr/>
        </p:nvSpPr>
        <p:spPr bwMode="auto">
          <a:xfrm>
            <a:off x="533406" y="1258172"/>
            <a:ext cx="13548360" cy="5935118"/>
          </a:xfrm>
          <a:prstGeom prst="rect">
            <a:avLst/>
          </a:prstGeom>
          <a:noFill/>
          <a:ln w="9525" algn="ctr">
            <a:noFill/>
            <a:miter lim="800000"/>
            <a:headEnd/>
            <a:tailEnd/>
          </a:ln>
        </p:spPr>
        <p:txBody>
          <a:bodyPr vert="horz" wrap="square" lIns="121886" tIns="60941" rIns="121886" bIns="60941" numCol="1" anchor="t" anchorCtr="0" compatLnSpc="1">
            <a:prstTxWarp prst="textNoShape">
              <a:avLst/>
            </a:prstTxWarp>
          </a:bodyPr>
          <a:lstStyle>
            <a:lvl1pPr marL="0" indent="0" algn="l" rtl="0" eaLnBrk="0" fontAlgn="base" hangingPunct="0">
              <a:spcBef>
                <a:spcPts val="1067"/>
              </a:spcBef>
              <a:spcAft>
                <a:spcPct val="0"/>
              </a:spcAft>
              <a:buFontTx/>
              <a:buNone/>
              <a:defRPr sz="2900" b="1">
                <a:solidFill>
                  <a:schemeClr val="tx1"/>
                </a:solidFill>
                <a:latin typeface="+mn-lt"/>
                <a:ea typeface="+mn-ea"/>
                <a:cs typeface="+mn-cs"/>
              </a:defRPr>
            </a:lvl1pPr>
            <a:lvl2pPr marL="766021" indent="-311066" algn="l" rtl="0" eaLnBrk="0" fontAlgn="base" hangingPunct="0">
              <a:spcBef>
                <a:spcPct val="20000"/>
              </a:spcBef>
              <a:spcAft>
                <a:spcPct val="0"/>
              </a:spcAft>
              <a:buChar char="–"/>
              <a:defRPr sz="2600">
                <a:solidFill>
                  <a:schemeClr val="tx1"/>
                </a:solidFill>
                <a:latin typeface="+mn-lt"/>
              </a:defRPr>
            </a:lvl2pPr>
            <a:lvl3pPr marL="1138448" indent="-220077" algn="l" rtl="0" eaLnBrk="0" fontAlgn="base" hangingPunct="0">
              <a:spcBef>
                <a:spcPct val="15000"/>
              </a:spcBef>
              <a:spcAft>
                <a:spcPct val="0"/>
              </a:spcAft>
              <a:buChar char="•"/>
              <a:defRPr sz="2600">
                <a:solidFill>
                  <a:schemeClr val="tx1"/>
                </a:solidFill>
                <a:latin typeface="+mn-lt"/>
              </a:defRPr>
            </a:lvl3pPr>
            <a:lvl4pPr marL="1601869" indent="-311066" algn="l" rtl="0" eaLnBrk="0" fontAlgn="base" hangingPunct="0">
              <a:spcBef>
                <a:spcPct val="5000"/>
              </a:spcBef>
              <a:spcAft>
                <a:spcPct val="0"/>
              </a:spcAft>
              <a:buChar char="–"/>
              <a:defRPr sz="2600">
                <a:solidFill>
                  <a:schemeClr val="tx1"/>
                </a:solidFill>
                <a:latin typeface="+mn-lt"/>
              </a:defRPr>
            </a:lvl4pPr>
            <a:lvl5pPr marL="1984874" indent="-230661" algn="l" rtl="0" eaLnBrk="0" fontAlgn="base" hangingPunct="0">
              <a:spcBef>
                <a:spcPct val="0"/>
              </a:spcBef>
              <a:spcAft>
                <a:spcPct val="0"/>
              </a:spcAft>
              <a:buChar char="»"/>
              <a:defRPr sz="2600">
                <a:solidFill>
                  <a:schemeClr val="tx1"/>
                </a:solidFill>
                <a:latin typeface="+mn-lt"/>
              </a:defRPr>
            </a:lvl5pPr>
            <a:lvl6pPr marL="2594306" indent="-230661" algn="l" rtl="0" fontAlgn="base">
              <a:spcBef>
                <a:spcPct val="0"/>
              </a:spcBef>
              <a:spcAft>
                <a:spcPct val="0"/>
              </a:spcAft>
              <a:buChar char="»"/>
              <a:defRPr sz="2100">
                <a:solidFill>
                  <a:schemeClr val="tx1"/>
                </a:solidFill>
                <a:latin typeface="+mn-lt"/>
              </a:defRPr>
            </a:lvl6pPr>
            <a:lvl7pPr marL="3203738" indent="-230661" algn="l" rtl="0" fontAlgn="base">
              <a:spcBef>
                <a:spcPct val="0"/>
              </a:spcBef>
              <a:spcAft>
                <a:spcPct val="0"/>
              </a:spcAft>
              <a:buChar char="»"/>
              <a:defRPr sz="2100">
                <a:solidFill>
                  <a:schemeClr val="tx1"/>
                </a:solidFill>
                <a:latin typeface="+mn-lt"/>
              </a:defRPr>
            </a:lvl7pPr>
            <a:lvl8pPr marL="3813168" indent="-230661" algn="l" rtl="0" fontAlgn="base">
              <a:spcBef>
                <a:spcPct val="0"/>
              </a:spcBef>
              <a:spcAft>
                <a:spcPct val="0"/>
              </a:spcAft>
              <a:buChar char="»"/>
              <a:defRPr sz="2100">
                <a:solidFill>
                  <a:schemeClr val="tx1"/>
                </a:solidFill>
                <a:latin typeface="+mn-lt"/>
              </a:defRPr>
            </a:lvl8pPr>
            <a:lvl9pPr marL="4422598" indent="-230661" algn="l" rtl="0" fontAlgn="base">
              <a:spcBef>
                <a:spcPct val="0"/>
              </a:spcBef>
              <a:spcAft>
                <a:spcPct val="0"/>
              </a:spcAft>
              <a:buChar char="»"/>
              <a:defRPr sz="2100">
                <a:solidFill>
                  <a:schemeClr val="tx1"/>
                </a:solidFill>
                <a:latin typeface="+mn-lt"/>
              </a:defRPr>
            </a:lvl9pPr>
          </a:lstStyle>
          <a:p>
            <a:pPr marL="514350" indent="-514350" defTabSz="914400">
              <a:buFont typeface="+mj-lt"/>
              <a:buAutoNum type="arabicPeriod"/>
            </a:pPr>
            <a:r>
              <a:rPr lang="en-US" kern="0" dirty="0" smtClean="0"/>
              <a:t>SAR Operation Overview</a:t>
            </a:r>
          </a:p>
          <a:p>
            <a:pPr marL="514350" indent="-514350" defTabSz="914400">
              <a:buFont typeface="+mj-lt"/>
              <a:buAutoNum type="arabicPeriod"/>
            </a:pPr>
            <a:r>
              <a:rPr lang="en-US" kern="0" dirty="0" smtClean="0"/>
              <a:t>Select the data converter</a:t>
            </a:r>
          </a:p>
          <a:p>
            <a:pPr marL="514350" indent="-514350" defTabSz="914400">
              <a:buFont typeface="+mj-lt"/>
              <a:buAutoNum type="arabicPeriod"/>
            </a:pPr>
            <a:r>
              <a:rPr lang="en-US" kern="0" dirty="0" smtClean="0"/>
              <a:t>Use the Calculator to find amplifier and RC filter</a:t>
            </a:r>
          </a:p>
          <a:p>
            <a:pPr marL="514350" indent="-514350" defTabSz="914400">
              <a:buFont typeface="+mj-lt"/>
              <a:buAutoNum type="arabicPeriod"/>
            </a:pPr>
            <a:r>
              <a:rPr lang="en-US" kern="0" dirty="0" smtClean="0"/>
              <a:t>Find the Op Amp</a:t>
            </a:r>
          </a:p>
          <a:p>
            <a:pPr marL="514350" indent="-514350" defTabSz="914400">
              <a:buFont typeface="+mj-lt"/>
              <a:buAutoNum type="arabicPeriod"/>
            </a:pPr>
            <a:r>
              <a:rPr lang="en-US" kern="0" dirty="0" smtClean="0"/>
              <a:t>Verify the Op Amp Model</a:t>
            </a:r>
          </a:p>
          <a:p>
            <a:pPr marL="514350" indent="-514350" defTabSz="914400">
              <a:buFont typeface="+mj-lt"/>
              <a:buAutoNum type="arabicPeriod"/>
            </a:pPr>
            <a:r>
              <a:rPr lang="en-US" kern="0" dirty="0" smtClean="0"/>
              <a:t>Building the SAR Model</a:t>
            </a:r>
          </a:p>
          <a:p>
            <a:pPr marL="514350" indent="-514350" defTabSz="914400">
              <a:buFont typeface="+mj-lt"/>
              <a:buAutoNum type="arabicPeriod"/>
            </a:pPr>
            <a:r>
              <a:rPr lang="en-US" kern="0" dirty="0" smtClean="0"/>
              <a:t>Refine the </a:t>
            </a:r>
            <a:r>
              <a:rPr lang="en-US" kern="0" dirty="0" err="1" smtClean="0"/>
              <a:t>Rfilt</a:t>
            </a:r>
            <a:r>
              <a:rPr lang="en-US" kern="0" dirty="0" smtClean="0"/>
              <a:t> and </a:t>
            </a:r>
            <a:r>
              <a:rPr lang="en-US" kern="0" dirty="0" err="1" smtClean="0"/>
              <a:t>Cfilt</a:t>
            </a:r>
            <a:r>
              <a:rPr lang="en-US" kern="0" dirty="0" smtClean="0"/>
              <a:t> values</a:t>
            </a:r>
          </a:p>
          <a:p>
            <a:pPr marL="514350" indent="-514350" defTabSz="914400">
              <a:buFont typeface="+mj-lt"/>
              <a:buAutoNum type="arabicPeriod"/>
            </a:pPr>
            <a:r>
              <a:rPr lang="en-US" kern="0" dirty="0" smtClean="0">
                <a:solidFill>
                  <a:srgbClr val="FF0000"/>
                </a:solidFill>
              </a:rPr>
              <a:t>Final simulations</a:t>
            </a:r>
          </a:p>
          <a:p>
            <a:pPr marL="514350" indent="-514350" defTabSz="914400">
              <a:buFont typeface="+mj-lt"/>
              <a:buAutoNum type="arabicPeriod"/>
            </a:pPr>
            <a:r>
              <a:rPr lang="en-US" kern="0" dirty="0" smtClean="0"/>
              <a:t>Measured Results</a:t>
            </a:r>
          </a:p>
          <a:p>
            <a:pPr marL="514350" indent="-514350" defTabSz="914400">
              <a:buFont typeface="+mj-lt"/>
              <a:buAutoNum type="arabicPeriod"/>
            </a:pPr>
            <a:r>
              <a:rPr lang="en-US" kern="0" dirty="0" smtClean="0"/>
              <a:t> SAR Drive Calculator Algorithm</a:t>
            </a:r>
          </a:p>
          <a:p>
            <a:pPr marL="514350" indent="-514350" defTabSz="914400">
              <a:buFont typeface="+mj-lt"/>
              <a:buAutoNum type="arabicPeriod"/>
            </a:pPr>
            <a:endParaRPr lang="en-US" kern="0" dirty="0"/>
          </a:p>
        </p:txBody>
      </p:sp>
    </p:spTree>
    <p:extLst>
      <p:ext uri="{BB962C8B-B14F-4D97-AF65-F5344CB8AC3E}">
        <p14:creationId xmlns:p14="http://schemas.microsoft.com/office/powerpoint/2010/main" val="355132310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1840" y="3006833"/>
            <a:ext cx="13533120" cy="2194562"/>
          </a:xfrm>
        </p:spPr>
        <p:txBody>
          <a:bodyPr/>
          <a:lstStyle/>
          <a:p>
            <a:pPr algn="ctr"/>
            <a:r>
              <a:rPr lang="en-US" sz="9600" dirty="0">
                <a:solidFill>
                  <a:srgbClr val="DE0000"/>
                </a:solidFill>
              </a:rPr>
              <a:t>Thanks for your time!</a:t>
            </a:r>
            <a:br>
              <a:rPr lang="en-US" sz="9600" dirty="0">
                <a:solidFill>
                  <a:srgbClr val="DE0000"/>
                </a:solidFill>
              </a:rPr>
            </a:br>
            <a:r>
              <a:rPr lang="en-US" sz="9600" dirty="0">
                <a:solidFill>
                  <a:srgbClr val="DE0000"/>
                </a:solidFill>
              </a:rPr>
              <a:t>Please try the quiz.</a:t>
            </a:r>
            <a:endParaRPr lang="en-US" sz="6400" dirty="0">
              <a:solidFill>
                <a:srgbClr val="DE0000"/>
              </a:solidFill>
            </a:endParaRPr>
          </a:p>
        </p:txBody>
      </p:sp>
      <p:sp>
        <p:nvSpPr>
          <p:cNvPr id="4" name="Slide Number Placeholder 3"/>
          <p:cNvSpPr>
            <a:spLocks noGrp="1"/>
          </p:cNvSpPr>
          <p:nvPr>
            <p:ph type="sldNum" sz="quarter" idx="10"/>
          </p:nvPr>
        </p:nvSpPr>
        <p:spPr/>
        <p:txBody>
          <a:bodyPr/>
          <a:lstStyle/>
          <a:p>
            <a:fld id="{3B20521C-F793-4067-BB07-C7AF74E21EF3}" type="slidenum">
              <a:rPr lang="en-US" smtClean="0"/>
              <a:pPr/>
              <a:t>19</a:t>
            </a:fld>
            <a:endParaRPr lang="en-US"/>
          </a:p>
        </p:txBody>
      </p:sp>
    </p:spTree>
    <p:extLst>
      <p:ext uri="{BB962C8B-B14F-4D97-AF65-F5344CB8AC3E}">
        <p14:creationId xmlns:p14="http://schemas.microsoft.com/office/powerpoint/2010/main" val="1428424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pPr>
              <a:defRPr/>
            </a:pPr>
            <a:fld id="{2B97888F-6AF7-4263-B69D-592D8C33BAC7}" type="slidenum">
              <a:rPr lang="en-US" smtClean="0"/>
              <a:pPr>
                <a:defRPr/>
              </a:pPr>
              <a:t>2</a:t>
            </a:fld>
            <a:endParaRPr lang="en-US"/>
          </a:p>
        </p:txBody>
      </p:sp>
      <p:sp>
        <p:nvSpPr>
          <p:cNvPr id="7" name="Title 1"/>
          <p:cNvSpPr txBox="1">
            <a:spLocks/>
          </p:cNvSpPr>
          <p:nvPr/>
        </p:nvSpPr>
        <p:spPr bwMode="auto">
          <a:xfrm>
            <a:off x="370840" y="171461"/>
            <a:ext cx="13533120" cy="977266"/>
          </a:xfrm>
          <a:prstGeom prst="rect">
            <a:avLst/>
          </a:prstGeom>
          <a:noFill/>
          <a:ln w="9525">
            <a:noFill/>
            <a:miter lim="800000"/>
            <a:headEnd/>
            <a:tailEnd/>
          </a:ln>
        </p:spPr>
        <p:txBody>
          <a:bodyPr vert="horz" wrap="square" lIns="121886" tIns="60941" rIns="121886" bIns="60941" numCol="1" anchor="ctr" anchorCtr="0" compatLnSpc="1">
            <a:prstTxWarp prst="textNoShape">
              <a:avLst/>
            </a:prstTxWarp>
          </a:bodyPr>
          <a:lstStyle>
            <a:lvl1pPr algn="l" rtl="0" eaLnBrk="0" fontAlgn="base" hangingPunct="0">
              <a:lnSpc>
                <a:spcPct val="85000"/>
              </a:lnSpc>
              <a:spcBef>
                <a:spcPct val="0"/>
              </a:spcBef>
              <a:spcAft>
                <a:spcPct val="0"/>
              </a:spcAft>
              <a:defRPr sz="6400" b="1">
                <a:solidFill>
                  <a:schemeClr val="tx2"/>
                </a:solidFill>
                <a:latin typeface="+mj-lt"/>
                <a:ea typeface="+mj-ea"/>
                <a:cs typeface="+mj-cs"/>
              </a:defRPr>
            </a:lvl1pPr>
            <a:lvl2pPr algn="l" rtl="0" eaLnBrk="0" fontAlgn="base" hangingPunct="0">
              <a:lnSpc>
                <a:spcPct val="85000"/>
              </a:lnSpc>
              <a:spcBef>
                <a:spcPct val="0"/>
              </a:spcBef>
              <a:spcAft>
                <a:spcPct val="0"/>
              </a:spcAft>
              <a:defRPr sz="4300" b="1">
                <a:solidFill>
                  <a:schemeClr val="tx2"/>
                </a:solidFill>
                <a:latin typeface="Arial" charset="0"/>
              </a:defRPr>
            </a:lvl2pPr>
            <a:lvl3pPr algn="l" rtl="0" eaLnBrk="0" fontAlgn="base" hangingPunct="0">
              <a:lnSpc>
                <a:spcPct val="85000"/>
              </a:lnSpc>
              <a:spcBef>
                <a:spcPct val="0"/>
              </a:spcBef>
              <a:spcAft>
                <a:spcPct val="0"/>
              </a:spcAft>
              <a:defRPr sz="4300" b="1">
                <a:solidFill>
                  <a:schemeClr val="tx2"/>
                </a:solidFill>
                <a:latin typeface="Arial" charset="0"/>
              </a:defRPr>
            </a:lvl3pPr>
            <a:lvl4pPr algn="l" rtl="0" eaLnBrk="0" fontAlgn="base" hangingPunct="0">
              <a:lnSpc>
                <a:spcPct val="85000"/>
              </a:lnSpc>
              <a:spcBef>
                <a:spcPct val="0"/>
              </a:spcBef>
              <a:spcAft>
                <a:spcPct val="0"/>
              </a:spcAft>
              <a:defRPr sz="4300" b="1">
                <a:solidFill>
                  <a:schemeClr val="tx2"/>
                </a:solidFill>
                <a:latin typeface="Arial" charset="0"/>
              </a:defRPr>
            </a:lvl4pPr>
            <a:lvl5pPr algn="l" rtl="0" eaLnBrk="0" fontAlgn="base" hangingPunct="0">
              <a:lnSpc>
                <a:spcPct val="85000"/>
              </a:lnSpc>
              <a:spcBef>
                <a:spcPct val="0"/>
              </a:spcBef>
              <a:spcAft>
                <a:spcPct val="0"/>
              </a:spcAft>
              <a:defRPr sz="4300" b="1">
                <a:solidFill>
                  <a:schemeClr val="tx2"/>
                </a:solidFill>
                <a:latin typeface="Arial" charset="0"/>
              </a:defRPr>
            </a:lvl5pPr>
            <a:lvl6pPr marL="609432" algn="l" rtl="0" fontAlgn="base">
              <a:lnSpc>
                <a:spcPct val="85000"/>
              </a:lnSpc>
              <a:spcBef>
                <a:spcPct val="0"/>
              </a:spcBef>
              <a:spcAft>
                <a:spcPct val="0"/>
              </a:spcAft>
              <a:defRPr sz="4300" b="1">
                <a:solidFill>
                  <a:srgbClr val="FF0000"/>
                </a:solidFill>
                <a:latin typeface="Arial" charset="0"/>
              </a:defRPr>
            </a:lvl6pPr>
            <a:lvl7pPr marL="1218864" algn="l" rtl="0" fontAlgn="base">
              <a:lnSpc>
                <a:spcPct val="85000"/>
              </a:lnSpc>
              <a:spcBef>
                <a:spcPct val="0"/>
              </a:spcBef>
              <a:spcAft>
                <a:spcPct val="0"/>
              </a:spcAft>
              <a:defRPr sz="4300" b="1">
                <a:solidFill>
                  <a:srgbClr val="FF0000"/>
                </a:solidFill>
                <a:latin typeface="Arial" charset="0"/>
              </a:defRPr>
            </a:lvl7pPr>
            <a:lvl8pPr marL="1828293" algn="l" rtl="0" fontAlgn="base">
              <a:lnSpc>
                <a:spcPct val="85000"/>
              </a:lnSpc>
              <a:spcBef>
                <a:spcPct val="0"/>
              </a:spcBef>
              <a:spcAft>
                <a:spcPct val="0"/>
              </a:spcAft>
              <a:defRPr sz="4300" b="1">
                <a:solidFill>
                  <a:srgbClr val="FF0000"/>
                </a:solidFill>
                <a:latin typeface="Arial" charset="0"/>
              </a:defRPr>
            </a:lvl8pPr>
            <a:lvl9pPr marL="2437717" algn="l" rtl="0" fontAlgn="base">
              <a:lnSpc>
                <a:spcPct val="85000"/>
              </a:lnSpc>
              <a:spcBef>
                <a:spcPct val="0"/>
              </a:spcBef>
              <a:spcAft>
                <a:spcPct val="0"/>
              </a:spcAft>
              <a:defRPr sz="4300" b="1">
                <a:solidFill>
                  <a:srgbClr val="FF0000"/>
                </a:solidFill>
                <a:latin typeface="Arial" charset="0"/>
              </a:defRPr>
            </a:lvl9pPr>
          </a:lstStyle>
          <a:p>
            <a:pPr defTabSz="914400"/>
            <a:r>
              <a:rPr lang="en-US" kern="0" smtClean="0"/>
              <a:t>Agenda </a:t>
            </a:r>
            <a:endParaRPr lang="en-US" kern="0" dirty="0"/>
          </a:p>
        </p:txBody>
      </p:sp>
      <p:sp>
        <p:nvSpPr>
          <p:cNvPr id="8" name="Content Placeholder 2"/>
          <p:cNvSpPr txBox="1">
            <a:spLocks/>
          </p:cNvSpPr>
          <p:nvPr/>
        </p:nvSpPr>
        <p:spPr bwMode="auto">
          <a:xfrm>
            <a:off x="533406" y="1258172"/>
            <a:ext cx="13548360" cy="5935118"/>
          </a:xfrm>
          <a:prstGeom prst="rect">
            <a:avLst/>
          </a:prstGeom>
          <a:noFill/>
          <a:ln w="9525" algn="ctr">
            <a:noFill/>
            <a:miter lim="800000"/>
            <a:headEnd/>
            <a:tailEnd/>
          </a:ln>
        </p:spPr>
        <p:txBody>
          <a:bodyPr vert="horz" wrap="square" lIns="121886" tIns="60941" rIns="121886" bIns="60941" numCol="1" anchor="t" anchorCtr="0" compatLnSpc="1">
            <a:prstTxWarp prst="textNoShape">
              <a:avLst/>
            </a:prstTxWarp>
          </a:bodyPr>
          <a:lstStyle>
            <a:lvl1pPr marL="0" indent="0" algn="l" rtl="0" eaLnBrk="0" fontAlgn="base" hangingPunct="0">
              <a:spcBef>
                <a:spcPts val="1067"/>
              </a:spcBef>
              <a:spcAft>
                <a:spcPct val="0"/>
              </a:spcAft>
              <a:buFontTx/>
              <a:buNone/>
              <a:defRPr sz="2900" b="1">
                <a:solidFill>
                  <a:schemeClr val="tx1"/>
                </a:solidFill>
                <a:latin typeface="+mn-lt"/>
                <a:ea typeface="+mn-ea"/>
                <a:cs typeface="+mn-cs"/>
              </a:defRPr>
            </a:lvl1pPr>
            <a:lvl2pPr marL="766021" indent="-311066" algn="l" rtl="0" eaLnBrk="0" fontAlgn="base" hangingPunct="0">
              <a:spcBef>
                <a:spcPct val="20000"/>
              </a:spcBef>
              <a:spcAft>
                <a:spcPct val="0"/>
              </a:spcAft>
              <a:buChar char="–"/>
              <a:defRPr sz="2600">
                <a:solidFill>
                  <a:schemeClr val="tx1"/>
                </a:solidFill>
                <a:latin typeface="+mn-lt"/>
              </a:defRPr>
            </a:lvl2pPr>
            <a:lvl3pPr marL="1138448" indent="-220077" algn="l" rtl="0" eaLnBrk="0" fontAlgn="base" hangingPunct="0">
              <a:spcBef>
                <a:spcPct val="15000"/>
              </a:spcBef>
              <a:spcAft>
                <a:spcPct val="0"/>
              </a:spcAft>
              <a:buChar char="•"/>
              <a:defRPr sz="2600">
                <a:solidFill>
                  <a:schemeClr val="tx1"/>
                </a:solidFill>
                <a:latin typeface="+mn-lt"/>
              </a:defRPr>
            </a:lvl3pPr>
            <a:lvl4pPr marL="1601869" indent="-311066" algn="l" rtl="0" eaLnBrk="0" fontAlgn="base" hangingPunct="0">
              <a:spcBef>
                <a:spcPct val="5000"/>
              </a:spcBef>
              <a:spcAft>
                <a:spcPct val="0"/>
              </a:spcAft>
              <a:buChar char="–"/>
              <a:defRPr sz="2600">
                <a:solidFill>
                  <a:schemeClr val="tx1"/>
                </a:solidFill>
                <a:latin typeface="+mn-lt"/>
              </a:defRPr>
            </a:lvl4pPr>
            <a:lvl5pPr marL="1984874" indent="-230661" algn="l" rtl="0" eaLnBrk="0" fontAlgn="base" hangingPunct="0">
              <a:spcBef>
                <a:spcPct val="0"/>
              </a:spcBef>
              <a:spcAft>
                <a:spcPct val="0"/>
              </a:spcAft>
              <a:buChar char="»"/>
              <a:defRPr sz="2600">
                <a:solidFill>
                  <a:schemeClr val="tx1"/>
                </a:solidFill>
                <a:latin typeface="+mn-lt"/>
              </a:defRPr>
            </a:lvl5pPr>
            <a:lvl6pPr marL="2594306" indent="-230661" algn="l" rtl="0" fontAlgn="base">
              <a:spcBef>
                <a:spcPct val="0"/>
              </a:spcBef>
              <a:spcAft>
                <a:spcPct val="0"/>
              </a:spcAft>
              <a:buChar char="»"/>
              <a:defRPr sz="2100">
                <a:solidFill>
                  <a:schemeClr val="tx1"/>
                </a:solidFill>
                <a:latin typeface="+mn-lt"/>
              </a:defRPr>
            </a:lvl6pPr>
            <a:lvl7pPr marL="3203738" indent="-230661" algn="l" rtl="0" fontAlgn="base">
              <a:spcBef>
                <a:spcPct val="0"/>
              </a:spcBef>
              <a:spcAft>
                <a:spcPct val="0"/>
              </a:spcAft>
              <a:buChar char="»"/>
              <a:defRPr sz="2100">
                <a:solidFill>
                  <a:schemeClr val="tx1"/>
                </a:solidFill>
                <a:latin typeface="+mn-lt"/>
              </a:defRPr>
            </a:lvl7pPr>
            <a:lvl8pPr marL="3813168" indent="-230661" algn="l" rtl="0" fontAlgn="base">
              <a:spcBef>
                <a:spcPct val="0"/>
              </a:spcBef>
              <a:spcAft>
                <a:spcPct val="0"/>
              </a:spcAft>
              <a:buChar char="»"/>
              <a:defRPr sz="2100">
                <a:solidFill>
                  <a:schemeClr val="tx1"/>
                </a:solidFill>
                <a:latin typeface="+mn-lt"/>
              </a:defRPr>
            </a:lvl8pPr>
            <a:lvl9pPr marL="4422598" indent="-230661" algn="l" rtl="0" fontAlgn="base">
              <a:spcBef>
                <a:spcPct val="0"/>
              </a:spcBef>
              <a:spcAft>
                <a:spcPct val="0"/>
              </a:spcAft>
              <a:buChar char="»"/>
              <a:defRPr sz="2100">
                <a:solidFill>
                  <a:schemeClr val="tx1"/>
                </a:solidFill>
                <a:latin typeface="+mn-lt"/>
              </a:defRPr>
            </a:lvl9pPr>
          </a:lstStyle>
          <a:p>
            <a:pPr marL="514350" indent="-514350" defTabSz="914400">
              <a:buFont typeface="+mj-lt"/>
              <a:buAutoNum type="arabicPeriod"/>
            </a:pPr>
            <a:r>
              <a:rPr lang="en-US" kern="0" dirty="0" smtClean="0"/>
              <a:t>SAR Operation Overview</a:t>
            </a:r>
          </a:p>
          <a:p>
            <a:pPr marL="514350" indent="-514350" defTabSz="914400">
              <a:buFont typeface="+mj-lt"/>
              <a:buAutoNum type="arabicPeriod"/>
            </a:pPr>
            <a:r>
              <a:rPr lang="en-US" kern="0" dirty="0" smtClean="0"/>
              <a:t>Select the data converter</a:t>
            </a:r>
          </a:p>
          <a:p>
            <a:pPr marL="514350" indent="-514350" defTabSz="914400">
              <a:buFont typeface="+mj-lt"/>
              <a:buAutoNum type="arabicPeriod"/>
            </a:pPr>
            <a:r>
              <a:rPr lang="en-US" kern="0" dirty="0" smtClean="0"/>
              <a:t>Use the Calculator to find amplifier and RC filter</a:t>
            </a:r>
          </a:p>
          <a:p>
            <a:pPr marL="514350" indent="-514350" defTabSz="914400">
              <a:buFont typeface="+mj-lt"/>
              <a:buAutoNum type="arabicPeriod"/>
            </a:pPr>
            <a:r>
              <a:rPr lang="en-US" kern="0" dirty="0" smtClean="0"/>
              <a:t>Find the Op Amp</a:t>
            </a:r>
          </a:p>
          <a:p>
            <a:pPr marL="514350" indent="-514350" defTabSz="914400">
              <a:buFont typeface="+mj-lt"/>
              <a:buAutoNum type="arabicPeriod"/>
            </a:pPr>
            <a:r>
              <a:rPr lang="en-US" kern="0" dirty="0" smtClean="0"/>
              <a:t>Verify the Op Amp Model</a:t>
            </a:r>
          </a:p>
          <a:p>
            <a:pPr marL="514350" indent="-514350" defTabSz="914400">
              <a:buFont typeface="+mj-lt"/>
              <a:buAutoNum type="arabicPeriod"/>
            </a:pPr>
            <a:r>
              <a:rPr lang="en-US" kern="0" dirty="0" smtClean="0"/>
              <a:t>Building the SAR Model</a:t>
            </a:r>
          </a:p>
          <a:p>
            <a:pPr marL="514350" indent="-514350" defTabSz="914400">
              <a:buFont typeface="+mj-lt"/>
              <a:buAutoNum type="arabicPeriod"/>
            </a:pPr>
            <a:r>
              <a:rPr lang="en-US" kern="0" dirty="0" smtClean="0">
                <a:solidFill>
                  <a:srgbClr val="FF0000"/>
                </a:solidFill>
              </a:rPr>
              <a:t>Refine the </a:t>
            </a:r>
            <a:r>
              <a:rPr lang="en-US" kern="0" dirty="0" err="1" smtClean="0">
                <a:solidFill>
                  <a:srgbClr val="FF0000"/>
                </a:solidFill>
              </a:rPr>
              <a:t>Rfilt</a:t>
            </a:r>
            <a:r>
              <a:rPr lang="en-US" kern="0" dirty="0" smtClean="0">
                <a:solidFill>
                  <a:srgbClr val="FF0000"/>
                </a:solidFill>
              </a:rPr>
              <a:t> and </a:t>
            </a:r>
            <a:r>
              <a:rPr lang="en-US" kern="0" dirty="0" err="1" smtClean="0">
                <a:solidFill>
                  <a:srgbClr val="FF0000"/>
                </a:solidFill>
              </a:rPr>
              <a:t>Cfilt</a:t>
            </a:r>
            <a:r>
              <a:rPr lang="en-US" kern="0" dirty="0" smtClean="0">
                <a:solidFill>
                  <a:srgbClr val="FF0000"/>
                </a:solidFill>
              </a:rPr>
              <a:t> values</a:t>
            </a:r>
          </a:p>
          <a:p>
            <a:pPr marL="514350" indent="-514350" defTabSz="914400">
              <a:buFont typeface="+mj-lt"/>
              <a:buAutoNum type="arabicPeriod"/>
            </a:pPr>
            <a:r>
              <a:rPr lang="en-US" kern="0" dirty="0" smtClean="0"/>
              <a:t>Final simulations</a:t>
            </a:r>
          </a:p>
          <a:p>
            <a:pPr marL="514350" indent="-514350" defTabSz="914400">
              <a:buFont typeface="+mj-lt"/>
              <a:buAutoNum type="arabicPeriod"/>
            </a:pPr>
            <a:r>
              <a:rPr lang="en-US" kern="0" dirty="0" smtClean="0"/>
              <a:t>Measured Results</a:t>
            </a:r>
          </a:p>
          <a:p>
            <a:pPr marL="514350" indent="-514350" defTabSz="914400">
              <a:buFont typeface="+mj-lt"/>
              <a:buAutoNum type="arabicPeriod"/>
            </a:pPr>
            <a:r>
              <a:rPr lang="en-US" kern="0" dirty="0" smtClean="0"/>
              <a:t> SAR Drive Calculator Algorithm</a:t>
            </a:r>
          </a:p>
          <a:p>
            <a:pPr marL="514350" indent="-514350" defTabSz="914400">
              <a:buFont typeface="+mj-lt"/>
              <a:buAutoNum type="arabicPeriod"/>
            </a:pPr>
            <a:endParaRPr lang="en-US" kern="0" dirty="0"/>
          </a:p>
        </p:txBody>
      </p:sp>
    </p:spTree>
    <p:extLst>
      <p:ext uri="{BB962C8B-B14F-4D97-AF65-F5344CB8AC3E}">
        <p14:creationId xmlns:p14="http://schemas.microsoft.com/office/powerpoint/2010/main" val="230485119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a0226818\AppData\Local\Microsoft\Windows\Temporary Internet Files\Content.Outlook\9YN0RZP8\Video copyright.jpg"/>
          <p:cNvPicPr>
            <a:picLocks noChangeAspect="1" noChangeArrowheads="1"/>
          </p:cNvPicPr>
          <p:nvPr/>
        </p:nvPicPr>
        <p:blipFill>
          <a:blip r:embed="rId2">
            <a:extLst>
              <a:ext uri="{28A0092B-C50C-407E-A947-70E740481C1C}">
                <a14:useLocalDpi xmlns:a14="http://schemas.microsoft.com/office/drawing/2010/main" val="0"/>
              </a:ext>
            </a:extLst>
          </a:blip>
          <a:srcRect b="11742"/>
          <a:stretch>
            <a:fillRect/>
          </a:stretch>
        </p:blipFill>
        <p:spPr bwMode="auto">
          <a:xfrm>
            <a:off x="1488441" y="401321"/>
            <a:ext cx="11650981" cy="5443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extBox 3"/>
          <p:cNvSpPr txBox="1">
            <a:spLocks noChangeArrowheads="1"/>
          </p:cNvSpPr>
          <p:nvPr/>
        </p:nvSpPr>
        <p:spPr bwMode="auto">
          <a:xfrm>
            <a:off x="-1270" y="5486400"/>
            <a:ext cx="14630400" cy="1920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46304" tIns="73152" rIns="146304" bIns="73152">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defRPr/>
            </a:pPr>
            <a:endParaRPr lang="en-US" altLang="en-US" sz="2600" dirty="0">
              <a:solidFill>
                <a:srgbClr val="000000"/>
              </a:solidFill>
              <a:latin typeface="Arial" charset="0"/>
            </a:endParaRPr>
          </a:p>
          <a:p>
            <a:pPr algn="ctr" eaLnBrk="1" hangingPunct="1">
              <a:spcBef>
                <a:spcPct val="0"/>
              </a:spcBef>
              <a:buFontTx/>
              <a:buNone/>
              <a:defRPr/>
            </a:pPr>
            <a:r>
              <a:rPr lang="en-US" altLang="en-US" sz="2600" dirty="0">
                <a:solidFill>
                  <a:srgbClr val="000000"/>
                </a:solidFill>
                <a:latin typeface="Arial" charset="0"/>
              </a:rPr>
              <a:t>© Copyright 2017 Texas Instruments Incorporated.  All rights reserved.</a:t>
            </a:r>
            <a:endParaRPr lang="en-US" altLang="en-US" sz="2600" b="1" dirty="0">
              <a:solidFill>
                <a:srgbClr val="000000"/>
              </a:solidFill>
              <a:latin typeface="Arial" charset="0"/>
            </a:endParaRPr>
          </a:p>
          <a:p>
            <a:pPr algn="ctr" eaLnBrk="1" hangingPunct="1">
              <a:spcBef>
                <a:spcPct val="0"/>
              </a:spcBef>
              <a:buFontTx/>
              <a:buNone/>
              <a:defRPr/>
            </a:pPr>
            <a:endParaRPr lang="en-US" altLang="en-US" sz="1600" dirty="0">
              <a:solidFill>
                <a:srgbClr val="000000"/>
              </a:solidFill>
              <a:latin typeface="Arial" charset="0"/>
            </a:endParaRPr>
          </a:p>
          <a:p>
            <a:pPr algn="ctr" eaLnBrk="1" hangingPunct="1">
              <a:spcBef>
                <a:spcPct val="0"/>
              </a:spcBef>
              <a:buFontTx/>
              <a:buNone/>
              <a:defRPr/>
            </a:pPr>
            <a:r>
              <a:rPr lang="en-US" altLang="en-US" sz="1500" dirty="0">
                <a:solidFill>
                  <a:srgbClr val="000000"/>
                </a:solidFill>
                <a:latin typeface="Arial" charset="0"/>
              </a:rPr>
              <a:t>This material is provided strictly “as-is,” for informational purposes only, and without any warranty.  </a:t>
            </a:r>
          </a:p>
          <a:p>
            <a:pPr algn="ctr" eaLnBrk="1" hangingPunct="1">
              <a:spcBef>
                <a:spcPct val="0"/>
              </a:spcBef>
              <a:buFontTx/>
              <a:buNone/>
              <a:defRPr/>
            </a:pPr>
            <a:r>
              <a:rPr lang="en-US" altLang="en-US" sz="1500" dirty="0">
                <a:solidFill>
                  <a:srgbClr val="000000"/>
                </a:solidFill>
                <a:latin typeface="Arial" charset="0"/>
              </a:rPr>
              <a:t>Use of this material is subject to TI’s</a:t>
            </a:r>
            <a:r>
              <a:rPr lang="en-US" altLang="en-US" sz="1500" b="1" dirty="0">
                <a:solidFill>
                  <a:srgbClr val="000000"/>
                </a:solidFill>
                <a:latin typeface="Arial" charset="0"/>
              </a:rPr>
              <a:t> </a:t>
            </a:r>
            <a:r>
              <a:rPr lang="en-US" altLang="en-US" sz="1500" dirty="0">
                <a:ln>
                  <a:solidFill>
                    <a:schemeClr val="tx1"/>
                  </a:solidFill>
                </a:ln>
                <a:solidFill>
                  <a:srgbClr val="000000"/>
                </a:solidFill>
                <a:latin typeface="Arial" charset="0"/>
              </a:rPr>
              <a:t>Terms of Use</a:t>
            </a:r>
            <a:r>
              <a:rPr lang="en-US" altLang="en-US" sz="1500" b="1" dirty="0">
                <a:solidFill>
                  <a:srgbClr val="000000"/>
                </a:solidFill>
                <a:latin typeface="Arial" charset="0"/>
              </a:rPr>
              <a:t>, </a:t>
            </a:r>
            <a:r>
              <a:rPr lang="en-US" altLang="en-US" sz="1500" dirty="0">
                <a:solidFill>
                  <a:srgbClr val="000000"/>
                </a:solidFill>
                <a:latin typeface="Arial" charset="0"/>
              </a:rPr>
              <a:t>viewable at TI.com  </a:t>
            </a:r>
          </a:p>
          <a:p>
            <a:pPr algn="ctr" eaLnBrk="1" hangingPunct="1">
              <a:spcBef>
                <a:spcPct val="0"/>
              </a:spcBef>
              <a:buFontTx/>
              <a:buNone/>
              <a:defRPr/>
            </a:pPr>
            <a:endParaRPr lang="en-US" altLang="en-US" sz="1600" b="1" dirty="0">
              <a:solidFill>
                <a:srgbClr val="000000"/>
              </a:solidFill>
              <a:latin typeface="Arial" charset="0"/>
            </a:endParaRPr>
          </a:p>
        </p:txBody>
      </p:sp>
    </p:spTree>
    <p:extLst>
      <p:ext uri="{BB962C8B-B14F-4D97-AF65-F5344CB8AC3E}">
        <p14:creationId xmlns:p14="http://schemas.microsoft.com/office/powerpoint/2010/main" val="19006710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Remember:  ADS8860 example calculator results</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3</a:t>
            </a:fld>
            <a:endParaRPr lang="en-US"/>
          </a:p>
        </p:txBody>
      </p:sp>
      <p:pic>
        <p:nvPicPr>
          <p:cNvPr id="2150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95400" y="1482165"/>
            <a:ext cx="12015978" cy="58901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ounded Rectangle 5"/>
          <p:cNvSpPr/>
          <p:nvPr/>
        </p:nvSpPr>
        <p:spPr>
          <a:xfrm>
            <a:off x="4152898" y="2160657"/>
            <a:ext cx="2628901" cy="172554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Arrow Connector 6"/>
          <p:cNvCxnSpPr/>
          <p:nvPr/>
        </p:nvCxnSpPr>
        <p:spPr>
          <a:xfrm flipH="1">
            <a:off x="6591299" y="1600200"/>
            <a:ext cx="571501" cy="56045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nvGrpSpPr>
          <p:cNvPr id="8" name="Group 7"/>
          <p:cNvGrpSpPr/>
          <p:nvPr/>
        </p:nvGrpSpPr>
        <p:grpSpPr>
          <a:xfrm>
            <a:off x="7010400" y="1246257"/>
            <a:ext cx="4495800" cy="914400"/>
            <a:chOff x="7371554" y="1246257"/>
            <a:chExt cx="3677445" cy="914400"/>
          </a:xfrm>
        </p:grpSpPr>
        <p:sp>
          <p:nvSpPr>
            <p:cNvPr id="9" name="Rounded Rectangle 8"/>
            <p:cNvSpPr/>
            <p:nvPr/>
          </p:nvSpPr>
          <p:spPr>
            <a:xfrm>
              <a:off x="7371554" y="1246257"/>
              <a:ext cx="3677445" cy="914400"/>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7420768" y="1349514"/>
              <a:ext cx="3532186" cy="707886"/>
            </a:xfrm>
            <a:prstGeom prst="rect">
              <a:avLst/>
            </a:prstGeom>
            <a:noFill/>
          </p:spPr>
          <p:txBody>
            <a:bodyPr wrap="square" rtlCol="0">
              <a:spAutoFit/>
            </a:bodyPr>
            <a:lstStyle/>
            <a:p>
              <a:r>
                <a:rPr lang="en-US" sz="2000" dirty="0" smtClean="0"/>
                <a:t>1.  Enter the information from the ADS8860 Data Sheet. </a:t>
              </a:r>
              <a:endParaRPr lang="en-US" sz="2000" dirty="0"/>
            </a:p>
          </p:txBody>
        </p:sp>
      </p:grpSp>
      <p:sp>
        <p:nvSpPr>
          <p:cNvPr id="16" name="Rounded Rectangle 15"/>
          <p:cNvSpPr/>
          <p:nvPr/>
        </p:nvSpPr>
        <p:spPr>
          <a:xfrm>
            <a:off x="4152897" y="3962400"/>
            <a:ext cx="2628902" cy="22098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Arrow Connector 18"/>
          <p:cNvCxnSpPr/>
          <p:nvPr/>
        </p:nvCxnSpPr>
        <p:spPr>
          <a:xfrm>
            <a:off x="2857502" y="4080527"/>
            <a:ext cx="1295395" cy="56767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nvGrpSpPr>
          <p:cNvPr id="22" name="Group 21"/>
          <p:cNvGrpSpPr/>
          <p:nvPr/>
        </p:nvGrpSpPr>
        <p:grpSpPr>
          <a:xfrm>
            <a:off x="304800" y="3512856"/>
            <a:ext cx="2971800" cy="1135343"/>
            <a:chOff x="7371554" y="1246257"/>
            <a:chExt cx="3677445" cy="914400"/>
          </a:xfrm>
        </p:grpSpPr>
        <p:sp>
          <p:nvSpPr>
            <p:cNvPr id="23" name="Rounded Rectangle 22"/>
            <p:cNvSpPr/>
            <p:nvPr/>
          </p:nvSpPr>
          <p:spPr>
            <a:xfrm>
              <a:off x="7371554" y="1246257"/>
              <a:ext cx="3677445" cy="914400"/>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7420769" y="1349514"/>
              <a:ext cx="3532186" cy="570128"/>
            </a:xfrm>
            <a:prstGeom prst="rect">
              <a:avLst/>
            </a:prstGeom>
            <a:noFill/>
          </p:spPr>
          <p:txBody>
            <a:bodyPr wrap="square" rtlCol="0">
              <a:spAutoFit/>
            </a:bodyPr>
            <a:lstStyle/>
            <a:p>
              <a:r>
                <a:rPr lang="en-US" sz="2000" dirty="0" smtClean="0"/>
                <a:t>2. Results will be used in the simulation</a:t>
              </a:r>
              <a:endParaRPr lang="en-US" sz="2000" dirty="0"/>
            </a:p>
          </p:txBody>
        </p:sp>
      </p:grpSp>
    </p:spTree>
    <p:extLst>
      <p:ext uri="{BB962C8B-B14F-4D97-AF65-F5344CB8AC3E}">
        <p14:creationId xmlns:p14="http://schemas.microsoft.com/office/powerpoint/2010/main" val="73437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241" name="Picture 28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5600" y="1377958"/>
            <a:ext cx="10799996" cy="48281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Trick:  Voltage controlled resistor</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4</a:t>
            </a:fld>
            <a:endParaRPr lang="en-US"/>
          </a:p>
        </p:txBody>
      </p:sp>
      <p:cxnSp>
        <p:nvCxnSpPr>
          <p:cNvPr id="8" name="Straight Arrow Connector 7"/>
          <p:cNvCxnSpPr/>
          <p:nvPr/>
        </p:nvCxnSpPr>
        <p:spPr>
          <a:xfrm flipV="1">
            <a:off x="2514600" y="4337042"/>
            <a:ext cx="2189955" cy="1301759"/>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nvGrpSpPr>
          <p:cNvPr id="9" name="Group 8"/>
          <p:cNvGrpSpPr/>
          <p:nvPr/>
        </p:nvGrpSpPr>
        <p:grpSpPr>
          <a:xfrm>
            <a:off x="457200" y="5410200"/>
            <a:ext cx="3581401" cy="914400"/>
            <a:chOff x="2484594" y="6607313"/>
            <a:chExt cx="3677445" cy="914400"/>
          </a:xfrm>
        </p:grpSpPr>
        <p:sp>
          <p:nvSpPr>
            <p:cNvPr id="11" name="Rounded Rectangle 10"/>
            <p:cNvSpPr/>
            <p:nvPr/>
          </p:nvSpPr>
          <p:spPr>
            <a:xfrm>
              <a:off x="2484594" y="6607313"/>
              <a:ext cx="3677445" cy="914400"/>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2533809" y="6710570"/>
              <a:ext cx="3339804" cy="707886"/>
            </a:xfrm>
            <a:prstGeom prst="rect">
              <a:avLst/>
            </a:prstGeom>
            <a:noFill/>
          </p:spPr>
          <p:txBody>
            <a:bodyPr wrap="square" rtlCol="0">
              <a:spAutoFit/>
            </a:bodyPr>
            <a:lstStyle/>
            <a:p>
              <a:r>
                <a:rPr lang="en-US" sz="2000" dirty="0" smtClean="0"/>
                <a:t>The resistance for both resistors is equal to </a:t>
              </a:r>
              <a:r>
                <a:rPr lang="en-US" sz="2000" dirty="0" err="1" smtClean="0"/>
                <a:t>Vcont</a:t>
              </a:r>
              <a:r>
                <a:rPr lang="en-US" sz="2000" dirty="0" smtClean="0"/>
                <a:t>.</a:t>
              </a:r>
              <a:endParaRPr lang="en-US" sz="2000" dirty="0"/>
            </a:p>
          </p:txBody>
        </p:sp>
      </p:grpSp>
      <p:graphicFrame>
        <p:nvGraphicFramePr>
          <p:cNvPr id="4" name="Object 3"/>
          <p:cNvGraphicFramePr>
            <a:graphicFrameLocks noChangeAspect="1"/>
          </p:cNvGraphicFramePr>
          <p:nvPr>
            <p:extLst>
              <p:ext uri="{D42A27DB-BD31-4B8C-83A1-F6EECF244321}">
                <p14:modId xmlns:p14="http://schemas.microsoft.com/office/powerpoint/2010/main" val="331866394"/>
              </p:ext>
            </p:extLst>
          </p:nvPr>
        </p:nvGraphicFramePr>
        <p:xfrm>
          <a:off x="12268200" y="6019800"/>
          <a:ext cx="1422400" cy="825500"/>
        </p:xfrm>
        <a:graphic>
          <a:graphicData uri="http://schemas.openxmlformats.org/presentationml/2006/ole">
            <mc:AlternateContent xmlns:mc="http://schemas.openxmlformats.org/markup-compatibility/2006">
              <mc:Choice xmlns:v="urn:schemas-microsoft-com:vml" Requires="v">
                <p:oleObj spid="_x0000_s41244" name="Packager Shell Object" showAsIcon="1" r:id="rId5" imgW="1421640" imgH="825480" progId="Package">
                  <p:embed/>
                </p:oleObj>
              </mc:Choice>
              <mc:Fallback>
                <p:oleObj name="Packager Shell Object" showAsIcon="1" r:id="rId5" imgW="1421640" imgH="825480" progId="Package">
                  <p:embed/>
                  <p:pic>
                    <p:nvPicPr>
                      <p:cNvPr id="0" name=""/>
                      <p:cNvPicPr/>
                      <p:nvPr/>
                    </p:nvPicPr>
                    <p:blipFill>
                      <a:blip r:embed="rId6"/>
                      <a:stretch>
                        <a:fillRect/>
                      </a:stretch>
                    </p:blipFill>
                    <p:spPr>
                      <a:xfrm>
                        <a:off x="12268200" y="6019800"/>
                        <a:ext cx="1422400" cy="825500"/>
                      </a:xfrm>
                      <a:prstGeom prst="rect">
                        <a:avLst/>
                      </a:prstGeom>
                    </p:spPr>
                  </p:pic>
                </p:oleObj>
              </mc:Fallback>
            </mc:AlternateContent>
          </a:graphicData>
        </a:graphic>
      </p:graphicFrame>
    </p:spTree>
    <p:extLst>
      <p:ext uri="{BB962C8B-B14F-4D97-AF65-F5344CB8AC3E}">
        <p14:creationId xmlns:p14="http://schemas.microsoft.com/office/powerpoint/2010/main" val="39442237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Parameter Stepping on </a:t>
            </a:r>
            <a:r>
              <a:rPr lang="en-US" dirty="0" err="1" smtClean="0"/>
              <a:t>Rfilt</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5</a:t>
            </a:fld>
            <a:endParaRPr lang="en-US"/>
          </a:p>
        </p:txBody>
      </p:sp>
      <p:pic>
        <p:nvPicPr>
          <p:cNvPr id="22535" name="Picture 7"/>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35842" b="44432"/>
          <a:stretch/>
        </p:blipFill>
        <p:spPr bwMode="auto">
          <a:xfrm>
            <a:off x="258562" y="1246257"/>
            <a:ext cx="12695438" cy="61721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56" name="Group 55"/>
          <p:cNvGrpSpPr/>
          <p:nvPr/>
        </p:nvGrpSpPr>
        <p:grpSpPr>
          <a:xfrm>
            <a:off x="5638800" y="990600"/>
            <a:ext cx="3963269" cy="1066800"/>
            <a:chOff x="5638800" y="990600"/>
            <a:chExt cx="3963269" cy="1066800"/>
          </a:xfrm>
        </p:grpSpPr>
        <p:sp>
          <p:nvSpPr>
            <p:cNvPr id="4" name="Rounded Rectangle 3"/>
            <p:cNvSpPr/>
            <p:nvPr/>
          </p:nvSpPr>
          <p:spPr>
            <a:xfrm>
              <a:off x="5638800" y="1700142"/>
              <a:ext cx="381000" cy="35725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p:cNvCxnSpPr/>
            <p:nvPr/>
          </p:nvCxnSpPr>
          <p:spPr>
            <a:xfrm flipH="1">
              <a:off x="6019800" y="1268343"/>
              <a:ext cx="1143000" cy="50965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3" name="Rounded Rectangle 12"/>
            <p:cNvSpPr/>
            <p:nvPr/>
          </p:nvSpPr>
          <p:spPr>
            <a:xfrm>
              <a:off x="6324600" y="990600"/>
              <a:ext cx="3277469" cy="914400"/>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6368461" y="1093857"/>
              <a:ext cx="2444837" cy="707886"/>
            </a:xfrm>
            <a:prstGeom prst="rect">
              <a:avLst/>
            </a:prstGeom>
            <a:noFill/>
          </p:spPr>
          <p:txBody>
            <a:bodyPr wrap="square" rtlCol="0">
              <a:spAutoFit/>
            </a:bodyPr>
            <a:lstStyle/>
            <a:p>
              <a:r>
                <a:rPr lang="en-US" sz="2000" dirty="0" smtClean="0"/>
                <a:t>1. Click here to do Parameter stepping</a:t>
              </a:r>
              <a:endParaRPr lang="en-US" sz="2000" dirty="0"/>
            </a:p>
          </p:txBody>
        </p:sp>
        <p:pic>
          <p:nvPicPr>
            <p:cNvPr id="21" name="Picture 7"/>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7156" t="4331" r="71201" b="92529"/>
            <a:stretch/>
          </p:blipFill>
          <p:spPr bwMode="auto">
            <a:xfrm>
              <a:off x="8773215" y="1041400"/>
              <a:ext cx="675585" cy="812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7" name="Group 6"/>
          <p:cNvGrpSpPr/>
          <p:nvPr/>
        </p:nvGrpSpPr>
        <p:grpSpPr>
          <a:xfrm>
            <a:off x="2739921" y="2243137"/>
            <a:ext cx="5191125" cy="2828925"/>
            <a:chOff x="2739921" y="2243137"/>
            <a:chExt cx="5191125" cy="2828925"/>
          </a:xfrm>
        </p:grpSpPr>
        <p:pic>
          <p:nvPicPr>
            <p:cNvPr id="2253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39921" y="2243137"/>
              <a:ext cx="5191125" cy="2828925"/>
            </a:xfrm>
            <a:prstGeom prst="rect">
              <a:avLst/>
            </a:prstGeom>
            <a:noFill/>
            <a:ln w="76200">
              <a:solidFill>
                <a:srgbClr val="FF0000"/>
              </a:solidFill>
              <a:miter lim="800000"/>
              <a:headEnd/>
              <a:tailEnd/>
            </a:ln>
            <a:extLst>
              <a:ext uri="{909E8E84-426E-40DD-AFC4-6F175D3DCCD1}">
                <a14:hiddenFill xmlns:a14="http://schemas.microsoft.com/office/drawing/2010/main">
                  <a:solidFill>
                    <a:schemeClr val="accent1"/>
                  </a:solidFill>
                </a14:hiddenFill>
              </a:ext>
            </a:extLst>
          </p:spPr>
        </p:pic>
        <p:cxnSp>
          <p:nvCxnSpPr>
            <p:cNvPr id="24" name="Straight Arrow Connector 23"/>
            <p:cNvCxnSpPr/>
            <p:nvPr/>
          </p:nvCxnSpPr>
          <p:spPr>
            <a:xfrm flipV="1">
              <a:off x="6324600" y="2720608"/>
              <a:ext cx="457200" cy="1208454"/>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nvGrpSpPr>
            <p:cNvPr id="15" name="Group 14"/>
            <p:cNvGrpSpPr/>
            <p:nvPr/>
          </p:nvGrpSpPr>
          <p:grpSpPr>
            <a:xfrm>
              <a:off x="3580254" y="3703763"/>
              <a:ext cx="3963546" cy="811143"/>
              <a:chOff x="2353255" y="6635156"/>
              <a:chExt cx="4552714" cy="811143"/>
            </a:xfrm>
          </p:grpSpPr>
          <p:sp>
            <p:nvSpPr>
              <p:cNvPr id="26" name="Rounded Rectangle 25"/>
              <p:cNvSpPr/>
              <p:nvPr/>
            </p:nvSpPr>
            <p:spPr>
              <a:xfrm>
                <a:off x="2353255" y="6635156"/>
                <a:ext cx="4290133" cy="811143"/>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2479732" y="6665193"/>
                <a:ext cx="4426237" cy="707886"/>
              </a:xfrm>
              <a:prstGeom prst="rect">
                <a:avLst/>
              </a:prstGeom>
              <a:noFill/>
            </p:spPr>
            <p:txBody>
              <a:bodyPr wrap="square" rtlCol="0">
                <a:spAutoFit/>
              </a:bodyPr>
              <a:lstStyle/>
              <a:p>
                <a:r>
                  <a:rPr lang="en-US" sz="2000" dirty="0" smtClean="0"/>
                  <a:t>3. Press this box to configure parameter stepping</a:t>
                </a:r>
                <a:r>
                  <a:rPr lang="en-US" sz="2000" dirty="0"/>
                  <a:t> </a:t>
                </a:r>
                <a:r>
                  <a:rPr lang="en-US" sz="2000" dirty="0" smtClean="0"/>
                  <a:t>range.</a:t>
                </a:r>
                <a:endParaRPr lang="en-US" sz="2000" dirty="0"/>
              </a:p>
            </p:txBody>
          </p:sp>
        </p:grpSp>
      </p:grpSp>
      <p:grpSp>
        <p:nvGrpSpPr>
          <p:cNvPr id="22528" name="Group 22527"/>
          <p:cNvGrpSpPr/>
          <p:nvPr/>
        </p:nvGrpSpPr>
        <p:grpSpPr>
          <a:xfrm>
            <a:off x="9296400" y="1778000"/>
            <a:ext cx="5285503" cy="5075237"/>
            <a:chOff x="9296400" y="1778000"/>
            <a:chExt cx="5285503" cy="5075237"/>
          </a:xfrm>
        </p:grpSpPr>
        <p:pic>
          <p:nvPicPr>
            <p:cNvPr id="10"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296400" y="3929062"/>
              <a:ext cx="5133975" cy="2924175"/>
            </a:xfrm>
            <a:prstGeom prst="rect">
              <a:avLst/>
            </a:prstGeom>
            <a:noFill/>
            <a:ln w="76200">
              <a:solidFill>
                <a:srgbClr val="FF0000"/>
              </a:solidFill>
              <a:miter lim="800000"/>
              <a:headEnd/>
              <a:tailEnd/>
            </a:ln>
            <a:extLst>
              <a:ext uri="{909E8E84-426E-40DD-AFC4-6F175D3DCCD1}">
                <a14:hiddenFill xmlns:a14="http://schemas.microsoft.com/office/drawing/2010/main">
                  <a:solidFill>
                    <a:schemeClr val="accent1"/>
                  </a:solidFill>
                </a14:hiddenFill>
              </a:ext>
            </a:extLst>
          </p:spPr>
        </p:pic>
        <p:cxnSp>
          <p:nvCxnSpPr>
            <p:cNvPr id="46" name="Straight Arrow Connector 45"/>
            <p:cNvCxnSpPr/>
            <p:nvPr/>
          </p:nvCxnSpPr>
          <p:spPr>
            <a:xfrm>
              <a:off x="11658600" y="3003937"/>
              <a:ext cx="1" cy="143675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59" name="Rounded Rectangle 58"/>
            <p:cNvSpPr/>
            <p:nvPr/>
          </p:nvSpPr>
          <p:spPr>
            <a:xfrm>
              <a:off x="9753600" y="1778000"/>
              <a:ext cx="4828303" cy="1925763"/>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TextBox 59"/>
            <p:cNvSpPr txBox="1"/>
            <p:nvPr/>
          </p:nvSpPr>
          <p:spPr>
            <a:xfrm>
              <a:off x="9906000" y="1905000"/>
              <a:ext cx="2986256" cy="1631216"/>
            </a:xfrm>
            <a:prstGeom prst="rect">
              <a:avLst/>
            </a:prstGeom>
            <a:noFill/>
          </p:spPr>
          <p:txBody>
            <a:bodyPr wrap="square" rtlCol="0">
              <a:spAutoFit/>
            </a:bodyPr>
            <a:lstStyle/>
            <a:p>
              <a:r>
                <a:rPr lang="en-US" sz="2000" dirty="0" smtClean="0"/>
                <a:t>4. Do a linear sweep type.  Enter the start and end value from the calculator.  Set number of cases to 10.</a:t>
              </a:r>
              <a:endParaRPr lang="en-US" sz="2000" dirty="0"/>
            </a:p>
          </p:txBody>
        </p:sp>
        <p:pic>
          <p:nvPicPr>
            <p:cNvPr id="63" name="Picture 2"/>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3207" t="41526" r="65140" b="38876"/>
            <a:stretch/>
          </p:blipFill>
          <p:spPr bwMode="auto">
            <a:xfrm>
              <a:off x="12954000" y="2503251"/>
              <a:ext cx="1400175" cy="11543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3" name="TextBox 52"/>
            <p:cNvSpPr txBox="1"/>
            <p:nvPr/>
          </p:nvSpPr>
          <p:spPr>
            <a:xfrm>
              <a:off x="12954000" y="1833722"/>
              <a:ext cx="1476651" cy="707886"/>
            </a:xfrm>
            <a:prstGeom prst="rect">
              <a:avLst/>
            </a:prstGeom>
            <a:noFill/>
          </p:spPr>
          <p:txBody>
            <a:bodyPr wrap="square" rtlCol="0">
              <a:spAutoFit/>
            </a:bodyPr>
            <a:lstStyle/>
            <a:p>
              <a:r>
                <a:rPr lang="en-US" sz="2000" dirty="0" smtClean="0"/>
                <a:t>From Calculator</a:t>
              </a:r>
              <a:endParaRPr lang="en-US" sz="2000" dirty="0"/>
            </a:p>
          </p:txBody>
        </p:sp>
      </p:grpSp>
      <p:grpSp>
        <p:nvGrpSpPr>
          <p:cNvPr id="62" name="Group 61"/>
          <p:cNvGrpSpPr/>
          <p:nvPr/>
        </p:nvGrpSpPr>
        <p:grpSpPr>
          <a:xfrm>
            <a:off x="1123155" y="5562600"/>
            <a:ext cx="4058445" cy="1927087"/>
            <a:chOff x="1123155" y="5562600"/>
            <a:chExt cx="4058445" cy="1927087"/>
          </a:xfrm>
        </p:grpSpPr>
        <p:cxnSp>
          <p:nvCxnSpPr>
            <p:cNvPr id="41" name="Straight Arrow Connector 40"/>
            <p:cNvCxnSpPr>
              <a:endCxn id="57" idx="3"/>
            </p:cNvCxnSpPr>
            <p:nvPr/>
          </p:nvCxnSpPr>
          <p:spPr>
            <a:xfrm flipV="1">
              <a:off x="3352800" y="5887804"/>
              <a:ext cx="723106" cy="711564"/>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nvGrpSpPr>
            <p:cNvPr id="43" name="Group 42"/>
            <p:cNvGrpSpPr/>
            <p:nvPr/>
          </p:nvGrpSpPr>
          <p:grpSpPr>
            <a:xfrm>
              <a:off x="1123155" y="6370767"/>
              <a:ext cx="3677445" cy="1118920"/>
              <a:chOff x="2484594" y="6607313"/>
              <a:chExt cx="3677445" cy="1118920"/>
            </a:xfrm>
          </p:grpSpPr>
          <p:sp>
            <p:nvSpPr>
              <p:cNvPr id="44" name="Rounded Rectangle 43"/>
              <p:cNvSpPr/>
              <p:nvPr/>
            </p:nvSpPr>
            <p:spPr>
              <a:xfrm>
                <a:off x="2484594" y="6607313"/>
                <a:ext cx="3677445" cy="1118920"/>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p:cNvSpPr txBox="1"/>
              <p:nvPr/>
            </p:nvSpPr>
            <p:spPr>
              <a:xfrm>
                <a:off x="2533808" y="6710570"/>
                <a:ext cx="3485992" cy="1015663"/>
              </a:xfrm>
              <a:prstGeom prst="rect">
                <a:avLst/>
              </a:prstGeom>
              <a:noFill/>
            </p:spPr>
            <p:txBody>
              <a:bodyPr wrap="square" rtlCol="0">
                <a:spAutoFit/>
              </a:bodyPr>
              <a:lstStyle/>
              <a:p>
                <a:r>
                  <a:rPr lang="en-US" sz="2000" dirty="0" smtClean="0"/>
                  <a:t>2. Click on the schematic symbol you want to control</a:t>
                </a:r>
              </a:p>
              <a:p>
                <a:r>
                  <a:rPr lang="en-US" sz="2000" dirty="0" smtClean="0">
                    <a:solidFill>
                      <a:srgbClr val="FF0000"/>
                    </a:solidFill>
                  </a:rPr>
                  <a:t>V1 = </a:t>
                </a:r>
                <a:r>
                  <a:rPr lang="en-US" sz="2000" dirty="0" err="1" smtClean="0">
                    <a:solidFill>
                      <a:srgbClr val="FF0000"/>
                    </a:solidFill>
                  </a:rPr>
                  <a:t>Rfilt</a:t>
                </a:r>
                <a:endParaRPr lang="en-US" sz="2000" dirty="0">
                  <a:solidFill>
                    <a:srgbClr val="FF0000"/>
                  </a:solidFill>
                </a:endParaRPr>
              </a:p>
            </p:txBody>
          </p:sp>
        </p:grpSp>
        <p:sp>
          <p:nvSpPr>
            <p:cNvPr id="57" name="Oval 56"/>
            <p:cNvSpPr/>
            <p:nvPr/>
          </p:nvSpPr>
          <p:spPr>
            <a:xfrm>
              <a:off x="3886199" y="5562600"/>
              <a:ext cx="1295401" cy="381000"/>
            </a:xfrm>
            <a:prstGeom prst="ellipse">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290159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2"/>
                                        </p:tgtEl>
                                        <p:attrNameLst>
                                          <p:attrName>style.visibility</p:attrName>
                                        </p:attrNameLst>
                                      </p:cBhvr>
                                      <p:to>
                                        <p:strVal val="visible"/>
                                      </p:to>
                                    </p:set>
                                    <p:animEffect transition="in" filter="fade">
                                      <p:cBhvr>
                                        <p:cTn id="12" dur="500"/>
                                        <p:tgtEl>
                                          <p:spTgt spid="6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2528"/>
                                        </p:tgtEl>
                                        <p:attrNameLst>
                                          <p:attrName>style.visibility</p:attrName>
                                        </p:attrNameLst>
                                      </p:cBhvr>
                                      <p:to>
                                        <p:strVal val="visible"/>
                                      </p:to>
                                    </p:set>
                                    <p:animEffect transition="in" filter="fade">
                                      <p:cBhvr>
                                        <p:cTn id="22" dur="500"/>
                                        <p:tgtEl>
                                          <p:spTgt spid="225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Run a Transient analysis</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6</a:t>
            </a:fld>
            <a:endParaRPr lang="en-US"/>
          </a:p>
        </p:txBody>
      </p:sp>
      <p:pic>
        <p:nvPicPr>
          <p:cNvPr id="2355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80250" b="65111"/>
          <a:stretch/>
        </p:blipFill>
        <p:spPr bwMode="auto">
          <a:xfrm>
            <a:off x="381000" y="1394460"/>
            <a:ext cx="4815840" cy="23926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55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1000" y="3695699"/>
            <a:ext cx="4000500" cy="2333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556"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486400" y="1552574"/>
            <a:ext cx="8335541" cy="53816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7" name="Straight Arrow Connector 6"/>
          <p:cNvCxnSpPr/>
          <p:nvPr/>
        </p:nvCxnSpPr>
        <p:spPr>
          <a:xfrm flipH="1">
            <a:off x="2693168" y="3053559"/>
            <a:ext cx="1421632" cy="118982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8" name="Rounded Rectangle 7"/>
          <p:cNvSpPr/>
          <p:nvPr/>
        </p:nvSpPr>
        <p:spPr>
          <a:xfrm>
            <a:off x="1295400" y="2566607"/>
            <a:ext cx="1752600" cy="25279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p:cNvCxnSpPr/>
          <p:nvPr/>
        </p:nvCxnSpPr>
        <p:spPr>
          <a:xfrm flipH="1" flipV="1">
            <a:off x="2693168" y="2693003"/>
            <a:ext cx="1624063" cy="36055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nvGrpSpPr>
          <p:cNvPr id="5" name="Group 4"/>
          <p:cNvGrpSpPr/>
          <p:nvPr/>
        </p:nvGrpSpPr>
        <p:grpSpPr>
          <a:xfrm>
            <a:off x="3586626" y="2429956"/>
            <a:ext cx="4070007" cy="1447800"/>
            <a:chOff x="3467100" y="2438400"/>
            <a:chExt cx="4070007" cy="1447800"/>
          </a:xfrm>
        </p:grpSpPr>
        <p:sp>
          <p:nvSpPr>
            <p:cNvPr id="11" name="Rounded Rectangle 10"/>
            <p:cNvSpPr/>
            <p:nvPr/>
          </p:nvSpPr>
          <p:spPr>
            <a:xfrm>
              <a:off x="3467100" y="2438400"/>
              <a:ext cx="3990875" cy="1447800"/>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3505200" y="2500580"/>
              <a:ext cx="4031907" cy="1323439"/>
            </a:xfrm>
            <a:prstGeom prst="rect">
              <a:avLst/>
            </a:prstGeom>
            <a:noFill/>
          </p:spPr>
          <p:txBody>
            <a:bodyPr wrap="square" rtlCol="0">
              <a:spAutoFit/>
            </a:bodyPr>
            <a:lstStyle/>
            <a:p>
              <a:r>
                <a:rPr lang="en-US" sz="2000" dirty="0" smtClean="0"/>
                <a:t>Select “Analysis&gt;Transient…” set the time to view a few conversion cycles.  Throughput = 1us in this example.</a:t>
              </a:r>
              <a:endParaRPr lang="en-US" sz="2000" dirty="0"/>
            </a:p>
          </p:txBody>
        </p:sp>
      </p:grpSp>
    </p:spTree>
    <p:extLst>
      <p:ext uri="{BB962C8B-B14F-4D97-AF65-F5344CB8AC3E}">
        <p14:creationId xmlns:p14="http://schemas.microsoft.com/office/powerpoint/2010/main" val="33202867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363200" y="1447800"/>
            <a:ext cx="4040124" cy="31181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Adjust the X and Y axis</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7</a:t>
            </a:fld>
            <a:endParaRPr lang="en-US"/>
          </a:p>
        </p:txBody>
      </p:sp>
      <p:pic>
        <p:nvPicPr>
          <p:cNvPr id="5"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83786" y="1535430"/>
            <a:ext cx="5842254" cy="3771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4579"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20396" y="1535430"/>
            <a:ext cx="4040124" cy="31181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7" name="Straight Arrow Connector 6"/>
          <p:cNvCxnSpPr/>
          <p:nvPr/>
        </p:nvCxnSpPr>
        <p:spPr>
          <a:xfrm flipV="1">
            <a:off x="2286000" y="4343400"/>
            <a:ext cx="76200" cy="10668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0" name="Rounded Rectangle 19"/>
          <p:cNvSpPr/>
          <p:nvPr/>
        </p:nvSpPr>
        <p:spPr>
          <a:xfrm>
            <a:off x="1524000" y="3421380"/>
            <a:ext cx="1752600" cy="76962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Arrow Connector 22"/>
          <p:cNvCxnSpPr/>
          <p:nvPr/>
        </p:nvCxnSpPr>
        <p:spPr>
          <a:xfrm flipV="1">
            <a:off x="2819400" y="3759200"/>
            <a:ext cx="2133600" cy="16510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nvGrpSpPr>
          <p:cNvPr id="25" name="Group 24"/>
          <p:cNvGrpSpPr/>
          <p:nvPr/>
        </p:nvGrpSpPr>
        <p:grpSpPr>
          <a:xfrm>
            <a:off x="952498" y="5234315"/>
            <a:ext cx="2971800" cy="1143869"/>
            <a:chOff x="7371554" y="1246257"/>
            <a:chExt cx="3677445" cy="921267"/>
          </a:xfrm>
        </p:grpSpPr>
        <p:sp>
          <p:nvSpPr>
            <p:cNvPr id="26" name="Rounded Rectangle 25"/>
            <p:cNvSpPr/>
            <p:nvPr/>
          </p:nvSpPr>
          <p:spPr>
            <a:xfrm>
              <a:off x="7371554" y="1246257"/>
              <a:ext cx="3677445" cy="914400"/>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7420769" y="1349514"/>
              <a:ext cx="3532186" cy="818010"/>
            </a:xfrm>
            <a:prstGeom prst="rect">
              <a:avLst/>
            </a:prstGeom>
            <a:noFill/>
          </p:spPr>
          <p:txBody>
            <a:bodyPr wrap="square" rtlCol="0">
              <a:spAutoFit/>
            </a:bodyPr>
            <a:lstStyle/>
            <a:p>
              <a:r>
                <a:rPr lang="en-US" sz="2000" dirty="0" smtClean="0"/>
                <a:t>Click on axis and change the vertical range to ±100mV</a:t>
              </a:r>
              <a:endParaRPr lang="en-US" sz="2000" dirty="0"/>
            </a:p>
          </p:txBody>
        </p:sp>
      </p:grpSp>
      <p:cxnSp>
        <p:nvCxnSpPr>
          <p:cNvPr id="28" name="Straight Arrow Connector 27"/>
          <p:cNvCxnSpPr/>
          <p:nvPr/>
        </p:nvCxnSpPr>
        <p:spPr>
          <a:xfrm flipH="1" flipV="1">
            <a:off x="9220200" y="4584700"/>
            <a:ext cx="450693" cy="15113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9" name="Rounded Rectangle 28"/>
          <p:cNvSpPr/>
          <p:nvPr/>
        </p:nvSpPr>
        <p:spPr>
          <a:xfrm>
            <a:off x="11811000" y="3429297"/>
            <a:ext cx="1752600" cy="76962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 name="Straight Arrow Connector 29"/>
          <p:cNvCxnSpPr/>
          <p:nvPr/>
        </p:nvCxnSpPr>
        <p:spPr>
          <a:xfrm flipV="1">
            <a:off x="10314919" y="4445000"/>
            <a:ext cx="2133600" cy="16510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nvGrpSpPr>
          <p:cNvPr id="31" name="Group 30"/>
          <p:cNvGrpSpPr/>
          <p:nvPr/>
        </p:nvGrpSpPr>
        <p:grpSpPr>
          <a:xfrm>
            <a:off x="8448016" y="5920114"/>
            <a:ext cx="3896383" cy="1432858"/>
            <a:chOff x="7371554" y="1246257"/>
            <a:chExt cx="3677445" cy="914400"/>
          </a:xfrm>
        </p:grpSpPr>
        <p:sp>
          <p:nvSpPr>
            <p:cNvPr id="32" name="Rounded Rectangle 31"/>
            <p:cNvSpPr/>
            <p:nvPr/>
          </p:nvSpPr>
          <p:spPr>
            <a:xfrm>
              <a:off x="7371554" y="1246257"/>
              <a:ext cx="3677445" cy="914400"/>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p:nvSpPr>
          <p:spPr>
            <a:xfrm>
              <a:off x="7420768" y="1265172"/>
              <a:ext cx="3628231" cy="844572"/>
            </a:xfrm>
            <a:prstGeom prst="rect">
              <a:avLst/>
            </a:prstGeom>
            <a:noFill/>
          </p:spPr>
          <p:txBody>
            <a:bodyPr wrap="square" rtlCol="0">
              <a:spAutoFit/>
            </a:bodyPr>
            <a:lstStyle/>
            <a:p>
              <a:r>
                <a:rPr lang="en-US" sz="2000" dirty="0" smtClean="0"/>
                <a:t>Click on axis and change the horizontal range to show 1 acquisition cycle.  </a:t>
              </a:r>
            </a:p>
            <a:p>
              <a:r>
                <a:rPr lang="en-US" sz="2000" b="1" dirty="0" smtClean="0">
                  <a:solidFill>
                    <a:srgbClr val="FF0000"/>
                  </a:solidFill>
                </a:rPr>
                <a:t>Always ignore first cycle!</a:t>
              </a:r>
              <a:endParaRPr lang="en-US" sz="2000" b="1" dirty="0">
                <a:solidFill>
                  <a:srgbClr val="FF0000"/>
                </a:solidFill>
              </a:endParaRPr>
            </a:p>
          </p:txBody>
        </p:sp>
      </p:grpSp>
      <p:graphicFrame>
        <p:nvGraphicFramePr>
          <p:cNvPr id="4" name="Object 3"/>
          <p:cNvGraphicFramePr>
            <a:graphicFrameLocks noChangeAspect="1"/>
          </p:cNvGraphicFramePr>
          <p:nvPr>
            <p:extLst>
              <p:ext uri="{D42A27DB-BD31-4B8C-83A1-F6EECF244321}">
                <p14:modId xmlns:p14="http://schemas.microsoft.com/office/powerpoint/2010/main" val="1726049294"/>
              </p:ext>
            </p:extLst>
          </p:nvPr>
        </p:nvGraphicFramePr>
        <p:xfrm>
          <a:off x="903033" y="6557952"/>
          <a:ext cx="3465513" cy="825500"/>
        </p:xfrm>
        <a:graphic>
          <a:graphicData uri="http://schemas.openxmlformats.org/presentationml/2006/ole">
            <mc:AlternateContent xmlns:mc="http://schemas.openxmlformats.org/markup-compatibility/2006">
              <mc:Choice xmlns:v="urn:schemas-microsoft-com:vml" Requires="v">
                <p:oleObj spid="_x0000_s45267" name="Packager Shell Object" showAsIcon="1" r:id="rId7" imgW="3465360" imgH="825480" progId="Package">
                  <p:embed/>
                </p:oleObj>
              </mc:Choice>
              <mc:Fallback>
                <p:oleObj name="Packager Shell Object" showAsIcon="1" r:id="rId7" imgW="3465360" imgH="825480" progId="Package">
                  <p:embed/>
                  <p:pic>
                    <p:nvPicPr>
                      <p:cNvPr id="0" name=""/>
                      <p:cNvPicPr/>
                      <p:nvPr/>
                    </p:nvPicPr>
                    <p:blipFill>
                      <a:blip r:embed="rId8"/>
                      <a:stretch>
                        <a:fillRect/>
                      </a:stretch>
                    </p:blipFill>
                    <p:spPr>
                      <a:xfrm>
                        <a:off x="903033" y="6557952"/>
                        <a:ext cx="3465513" cy="825500"/>
                      </a:xfrm>
                      <a:prstGeom prst="rect">
                        <a:avLst/>
                      </a:prstGeom>
                    </p:spPr>
                  </p:pic>
                </p:oleObj>
              </mc:Fallback>
            </mc:AlternateContent>
          </a:graphicData>
        </a:graphic>
      </p:graphicFrame>
    </p:spTree>
    <p:extLst>
      <p:ext uri="{BB962C8B-B14F-4D97-AF65-F5344CB8AC3E}">
        <p14:creationId xmlns:p14="http://schemas.microsoft.com/office/powerpoint/2010/main" val="19776450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Error for R = 4.1 ohms…32.5 ohms</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8</a:t>
            </a:fld>
            <a:endParaRPr lang="en-US"/>
          </a:p>
        </p:txBody>
      </p:sp>
      <p:pic>
        <p:nvPicPr>
          <p:cNvPr id="4"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8640" y="1143000"/>
            <a:ext cx="13403263" cy="6289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Arrow Connector 6"/>
          <p:cNvCxnSpPr/>
          <p:nvPr/>
        </p:nvCxnSpPr>
        <p:spPr>
          <a:xfrm flipH="1">
            <a:off x="5105400" y="2438400"/>
            <a:ext cx="914400"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nvGrpSpPr>
          <p:cNvPr id="8" name="Group 7"/>
          <p:cNvGrpSpPr/>
          <p:nvPr/>
        </p:nvGrpSpPr>
        <p:grpSpPr>
          <a:xfrm>
            <a:off x="5524498" y="1870729"/>
            <a:ext cx="2971800" cy="1135343"/>
            <a:chOff x="7371554" y="1246257"/>
            <a:chExt cx="3677445" cy="914400"/>
          </a:xfrm>
        </p:grpSpPr>
        <p:sp>
          <p:nvSpPr>
            <p:cNvPr id="9" name="Rounded Rectangle 8"/>
            <p:cNvSpPr/>
            <p:nvPr/>
          </p:nvSpPr>
          <p:spPr>
            <a:xfrm>
              <a:off x="7371554" y="1246257"/>
              <a:ext cx="3677445" cy="914400"/>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7420769" y="1349514"/>
              <a:ext cx="3532186" cy="570128"/>
            </a:xfrm>
            <a:prstGeom prst="rect">
              <a:avLst/>
            </a:prstGeom>
            <a:noFill/>
          </p:spPr>
          <p:txBody>
            <a:bodyPr wrap="square" rtlCol="0">
              <a:spAutoFit/>
            </a:bodyPr>
            <a:lstStyle/>
            <a:p>
              <a:r>
                <a:rPr lang="en-US" sz="2000" dirty="0" smtClean="0"/>
                <a:t>End of the acquisition period.</a:t>
              </a:r>
              <a:endParaRPr lang="en-US" sz="2000" dirty="0"/>
            </a:p>
          </p:txBody>
        </p:sp>
      </p:grpSp>
      <p:cxnSp>
        <p:nvCxnSpPr>
          <p:cNvPr id="13" name="Straight Arrow Connector 12"/>
          <p:cNvCxnSpPr/>
          <p:nvPr/>
        </p:nvCxnSpPr>
        <p:spPr>
          <a:xfrm>
            <a:off x="2133600" y="2890070"/>
            <a:ext cx="533400"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nvGrpSpPr>
          <p:cNvPr id="14" name="Group 13"/>
          <p:cNvGrpSpPr/>
          <p:nvPr/>
        </p:nvGrpSpPr>
        <p:grpSpPr>
          <a:xfrm>
            <a:off x="228600" y="2322399"/>
            <a:ext cx="2095502" cy="1135343"/>
            <a:chOff x="-5530350" y="-1179273"/>
            <a:chExt cx="3677445" cy="914400"/>
          </a:xfrm>
        </p:grpSpPr>
        <p:sp>
          <p:nvSpPr>
            <p:cNvPr id="15" name="Rounded Rectangle 14"/>
            <p:cNvSpPr/>
            <p:nvPr/>
          </p:nvSpPr>
          <p:spPr>
            <a:xfrm>
              <a:off x="-5530350" y="-1179273"/>
              <a:ext cx="3677445" cy="914400"/>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5457721" y="-1131078"/>
              <a:ext cx="3532186" cy="818010"/>
            </a:xfrm>
            <a:prstGeom prst="rect">
              <a:avLst/>
            </a:prstGeom>
            <a:noFill/>
          </p:spPr>
          <p:txBody>
            <a:bodyPr wrap="square" rtlCol="0">
              <a:spAutoFit/>
            </a:bodyPr>
            <a:lstStyle/>
            <a:p>
              <a:r>
                <a:rPr lang="en-US" sz="2000" dirty="0" smtClean="0"/>
                <a:t>Delete curves with large overshoot.</a:t>
              </a:r>
              <a:endParaRPr lang="en-US" sz="2000" dirty="0"/>
            </a:p>
          </p:txBody>
        </p:sp>
      </p:grpSp>
    </p:spTree>
    <p:extLst>
      <p:ext uri="{BB962C8B-B14F-4D97-AF65-F5344CB8AC3E}">
        <p14:creationId xmlns:p14="http://schemas.microsoft.com/office/powerpoint/2010/main" val="35480485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4"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1032306"/>
            <a:ext cx="13586958" cy="6359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Large overshoot curves deleted</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9</a:t>
            </a:fld>
            <a:endParaRPr lang="en-US"/>
          </a:p>
        </p:txBody>
      </p:sp>
      <p:cxnSp>
        <p:nvCxnSpPr>
          <p:cNvPr id="6" name="Straight Arrow Connector 5"/>
          <p:cNvCxnSpPr/>
          <p:nvPr/>
        </p:nvCxnSpPr>
        <p:spPr>
          <a:xfrm flipH="1" flipV="1">
            <a:off x="2819400" y="5071128"/>
            <a:ext cx="1905000" cy="56767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1905000" y="2177382"/>
            <a:ext cx="1447800" cy="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nvGrpSpPr>
          <p:cNvPr id="11" name="Group 10"/>
          <p:cNvGrpSpPr/>
          <p:nvPr/>
        </p:nvGrpSpPr>
        <p:grpSpPr>
          <a:xfrm>
            <a:off x="4229098" y="5071128"/>
            <a:ext cx="2971800" cy="836093"/>
            <a:chOff x="7371554" y="1246257"/>
            <a:chExt cx="3677445" cy="914400"/>
          </a:xfrm>
        </p:grpSpPr>
        <p:sp>
          <p:nvSpPr>
            <p:cNvPr id="12" name="Rounded Rectangle 11"/>
            <p:cNvSpPr/>
            <p:nvPr/>
          </p:nvSpPr>
          <p:spPr>
            <a:xfrm>
              <a:off x="7371554" y="1246257"/>
              <a:ext cx="3677445" cy="914400"/>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7420769" y="1349514"/>
              <a:ext cx="3532186" cy="570128"/>
            </a:xfrm>
            <a:prstGeom prst="rect">
              <a:avLst/>
            </a:prstGeom>
            <a:noFill/>
          </p:spPr>
          <p:txBody>
            <a:bodyPr wrap="square" rtlCol="0">
              <a:spAutoFit/>
            </a:bodyPr>
            <a:lstStyle/>
            <a:p>
              <a:r>
                <a:rPr lang="en-US" sz="2000" dirty="0" smtClean="0"/>
                <a:t>Fewer curves will be easer to inspect.  </a:t>
              </a:r>
              <a:endParaRPr lang="en-US" sz="2000" dirty="0"/>
            </a:p>
          </p:txBody>
        </p:sp>
      </p:grpSp>
      <p:grpSp>
        <p:nvGrpSpPr>
          <p:cNvPr id="14" name="Group 13"/>
          <p:cNvGrpSpPr/>
          <p:nvPr/>
        </p:nvGrpSpPr>
        <p:grpSpPr>
          <a:xfrm>
            <a:off x="2596661" y="1828800"/>
            <a:ext cx="2127739" cy="836093"/>
            <a:chOff x="7371554" y="1246257"/>
            <a:chExt cx="3677445" cy="914400"/>
          </a:xfrm>
        </p:grpSpPr>
        <p:sp>
          <p:nvSpPr>
            <p:cNvPr id="15" name="Rounded Rectangle 14"/>
            <p:cNvSpPr/>
            <p:nvPr/>
          </p:nvSpPr>
          <p:spPr>
            <a:xfrm>
              <a:off x="7371554" y="1246257"/>
              <a:ext cx="3677445" cy="914400"/>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7420768" y="1349514"/>
              <a:ext cx="3628231" cy="570128"/>
            </a:xfrm>
            <a:prstGeom prst="rect">
              <a:avLst/>
            </a:prstGeom>
            <a:noFill/>
          </p:spPr>
          <p:txBody>
            <a:bodyPr wrap="square" rtlCol="0">
              <a:spAutoFit/>
            </a:bodyPr>
            <a:lstStyle/>
            <a:p>
              <a:r>
                <a:rPr lang="en-US" sz="2000" dirty="0" smtClean="0"/>
                <a:t>Change vertical scale to ±10mV</a:t>
              </a:r>
              <a:endParaRPr lang="en-US" sz="2000" dirty="0"/>
            </a:p>
          </p:txBody>
        </p:sp>
      </p:grpSp>
    </p:spTree>
    <p:extLst>
      <p:ext uri="{BB962C8B-B14F-4D97-AF65-F5344CB8AC3E}">
        <p14:creationId xmlns:p14="http://schemas.microsoft.com/office/powerpoint/2010/main" val="2727006331"/>
      </p:ext>
    </p:extLst>
  </p:cSld>
  <p:clrMapOvr>
    <a:masterClrMapping/>
  </p:clrMapOvr>
  <p:timing>
    <p:tnLst>
      <p:par>
        <p:cTn id="1" dur="indefinite" restart="never" nodeType="tmRoot"/>
      </p:par>
    </p:tnLst>
  </p:timing>
</p:sld>
</file>

<file path=ppt/theme/theme1.xml><?xml version="1.0" encoding="utf-8"?>
<a:theme xmlns:a="http://schemas.openxmlformats.org/drawingml/2006/main" name="FinalPowerpoint">
  <a:themeElements>
    <a:clrScheme name="Custom 1">
      <a:dk1>
        <a:srgbClr val="000000"/>
      </a:dk1>
      <a:lt1>
        <a:srgbClr val="FFFFFF"/>
      </a:lt1>
      <a:dk2>
        <a:srgbClr val="DE0000"/>
      </a:dk2>
      <a:lt2>
        <a:srgbClr val="808080"/>
      </a:lt2>
      <a:accent1>
        <a:srgbClr val="DE0000"/>
      </a:accent1>
      <a:accent2>
        <a:srgbClr val="A4A4A4"/>
      </a:accent2>
      <a:accent3>
        <a:srgbClr val="117788"/>
      </a:accent3>
      <a:accent4>
        <a:srgbClr val="404040"/>
      </a:accent4>
      <a:accent5>
        <a:srgbClr val="4ABED4"/>
      </a:accent5>
      <a:accent6>
        <a:srgbClr val="7F7F7F"/>
      </a:accent6>
      <a:hlink>
        <a:srgbClr val="DE0000"/>
      </a:hlink>
      <a:folHlink>
        <a:srgbClr val="AAAAAA"/>
      </a:folHlink>
    </a:clrScheme>
    <a:fontScheme name="FinalPower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inalPowerpoint 1">
        <a:dk1>
          <a:srgbClr val="000000"/>
        </a:dk1>
        <a:lt1>
          <a:srgbClr val="FFFFFF"/>
        </a:lt1>
        <a:dk2>
          <a:srgbClr val="FF0000"/>
        </a:dk2>
        <a:lt2>
          <a:srgbClr val="808080"/>
        </a:lt2>
        <a:accent1>
          <a:srgbClr val="AAAAAA"/>
        </a:accent1>
        <a:accent2>
          <a:srgbClr val="000000"/>
        </a:accent2>
        <a:accent3>
          <a:srgbClr val="FFFFFF"/>
        </a:accent3>
        <a:accent4>
          <a:srgbClr val="000000"/>
        </a:accent4>
        <a:accent5>
          <a:srgbClr val="D2D2D2"/>
        </a:accent5>
        <a:accent6>
          <a:srgbClr val="000000"/>
        </a:accent6>
        <a:hlink>
          <a:srgbClr val="FF0000"/>
        </a:hlink>
        <a:folHlink>
          <a:srgbClr val="AAAAAA"/>
        </a:folHlink>
      </a:clrScheme>
      <a:clrMap bg1="lt1" tx1="dk1" bg2="lt2" tx2="dk2" accent1="accent1" accent2="accent2" accent3="accent3" accent4="accent4" accent5="accent5" accent6="accent6" hlink="hlink" folHlink="folHlink"/>
    </a:extraClrScheme>
    <a:extraClrScheme>
      <a:clrScheme name="FinalPowerpoint 2">
        <a:dk1>
          <a:srgbClr val="AAAAAA"/>
        </a:dk1>
        <a:lt1>
          <a:srgbClr val="FFFFFF"/>
        </a:lt1>
        <a:dk2>
          <a:srgbClr val="000000"/>
        </a:dk2>
        <a:lt2>
          <a:srgbClr val="FFFFFF"/>
        </a:lt2>
        <a:accent1>
          <a:srgbClr val="AAAAAA"/>
        </a:accent1>
        <a:accent2>
          <a:srgbClr val="FFFFFF"/>
        </a:accent2>
        <a:accent3>
          <a:srgbClr val="AAAAAA"/>
        </a:accent3>
        <a:accent4>
          <a:srgbClr val="DADADA"/>
        </a:accent4>
        <a:accent5>
          <a:srgbClr val="D2D2D2"/>
        </a:accent5>
        <a:accent6>
          <a:srgbClr val="E7E7E7"/>
        </a:accent6>
        <a:hlink>
          <a:srgbClr val="AAAAAA"/>
        </a:hlink>
        <a:folHlink>
          <a:srgbClr val="FF0000"/>
        </a:folHlink>
      </a:clrScheme>
      <a:clrMap bg1="dk2" tx1="lt1" bg2="dk1" tx2="lt2" accent1="accent1" accent2="accent2" accent3="accent3" accent4="accent4" accent5="accent5" accent6="accent6" hlink="hlink" folHlink="folHlink"/>
    </a:extraClrScheme>
    <a:extraClrScheme>
      <a:clrScheme name="FinalPowerpoint 3">
        <a:dk1>
          <a:srgbClr val="808080"/>
        </a:dk1>
        <a:lt1>
          <a:srgbClr val="FFFFFF"/>
        </a:lt1>
        <a:dk2>
          <a:srgbClr val="AAAAAA"/>
        </a:dk2>
        <a:lt2>
          <a:srgbClr val="000000"/>
        </a:lt2>
        <a:accent1>
          <a:srgbClr val="000000"/>
        </a:accent1>
        <a:accent2>
          <a:srgbClr val="AAAAAA"/>
        </a:accent2>
        <a:accent3>
          <a:srgbClr val="D2D2D2"/>
        </a:accent3>
        <a:accent4>
          <a:srgbClr val="DADADA"/>
        </a:accent4>
        <a:accent5>
          <a:srgbClr val="AAAAAA"/>
        </a:accent5>
        <a:accent6>
          <a:srgbClr val="9A9A9A"/>
        </a:accent6>
        <a:hlink>
          <a:srgbClr val="FF0000"/>
        </a:hlink>
        <a:folHlink>
          <a:srgbClr val="FFFFFF"/>
        </a:folHlink>
      </a:clrScheme>
      <a:clrMap bg1="dk2" tx1="lt1" bg2="dk1" tx2="lt2" accent1="accent1" accent2="accent2" accent3="accent3" accent4="accent4" accent5="accent5" accent6="accent6" hlink="hlink" folHlink="folHlink"/>
    </a:extraClrScheme>
    <a:extraClrScheme>
      <a:clrScheme name="FinalPowerpoint 4">
        <a:dk1>
          <a:srgbClr val="000000"/>
        </a:dk1>
        <a:lt1>
          <a:srgbClr val="FF0000"/>
        </a:lt1>
        <a:dk2>
          <a:srgbClr val="FFFFFF"/>
        </a:dk2>
        <a:lt2>
          <a:srgbClr val="000000"/>
        </a:lt2>
        <a:accent1>
          <a:srgbClr val="AAAAAA"/>
        </a:accent1>
        <a:accent2>
          <a:srgbClr val="FFFFFF"/>
        </a:accent2>
        <a:accent3>
          <a:srgbClr val="FFAAAA"/>
        </a:accent3>
        <a:accent4>
          <a:srgbClr val="000000"/>
        </a:accent4>
        <a:accent5>
          <a:srgbClr val="D2D2D2"/>
        </a:accent5>
        <a:accent6>
          <a:srgbClr val="E7E7E7"/>
        </a:accent6>
        <a:hlink>
          <a:srgbClr val="000000"/>
        </a:hlink>
        <a:folHlink>
          <a:srgbClr val="AAAAA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8006535B0821C4C9CA25C1E8D4353DE" ma:contentTypeVersion="0" ma:contentTypeDescription="Create a new document." ma:contentTypeScope="" ma:versionID="0da3f9c2449ed628457b8f8cf02bd9d1">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B2639B6D-A2E3-46E0-A3C4-9BF441A5BD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0127B2B6-3BB8-45EC-A268-0B46DBCC2CBD}">
  <ds:schemaRefs>
    <ds:schemaRef ds:uri="http://schemas.microsoft.com/sharepoint/v3/contenttype/forms"/>
  </ds:schemaRefs>
</ds:datastoreItem>
</file>

<file path=customXml/itemProps3.xml><?xml version="1.0" encoding="utf-8"?>
<ds:datastoreItem xmlns:ds="http://schemas.openxmlformats.org/officeDocument/2006/customXml" ds:itemID="{41ED3A77-EC22-42A8-B9FA-65E2D1E14490}">
  <ds:schemaRefs>
    <ds:schemaRef ds:uri="http://purl.org/dc/elements/1.1/"/>
    <ds:schemaRef ds:uri="http://www.w3.org/XML/1998/namespace"/>
    <ds:schemaRef ds:uri="http://purl.org/dc/terms/"/>
    <ds:schemaRef ds:uri="http://schemas.microsoft.com/office/2006/documentManagement/types"/>
    <ds:schemaRef ds:uri="http://schemas.openxmlformats.org/package/2006/metadata/core-properties"/>
    <ds:schemaRef ds:uri="http://schemas.microsoft.com/office/2006/metadata/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24621</TotalTime>
  <Words>2889</Words>
  <Application>Microsoft Office PowerPoint</Application>
  <PresentationFormat>Custom</PresentationFormat>
  <Paragraphs>176</Paragraphs>
  <Slides>20</Slides>
  <Notes>19</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20</vt:i4>
      </vt:variant>
    </vt:vector>
  </HeadingPairs>
  <TitlesOfParts>
    <vt:vector size="23" baseType="lpstr">
      <vt:lpstr>FinalPowerpoint</vt:lpstr>
      <vt:lpstr>Packager Shell Object</vt:lpstr>
      <vt:lpstr>Visio</vt:lpstr>
      <vt:lpstr>Finding the R-C Charge Bucket Values TIPL 4404  TI Precision Labs – ADCs</vt:lpstr>
      <vt:lpstr>PowerPoint Presentation</vt:lpstr>
      <vt:lpstr>Remember:  ADS8860 example calculator results</vt:lpstr>
      <vt:lpstr>Trick:  Voltage controlled resistor</vt:lpstr>
      <vt:lpstr>Use Parameter Stepping on Rfilt</vt:lpstr>
      <vt:lpstr>Run a Transient analysis</vt:lpstr>
      <vt:lpstr>Adjust the X and Y axis</vt:lpstr>
      <vt:lpstr>Error for R = 4.1 ohms…32.5 ohms</vt:lpstr>
      <vt:lpstr>Large overshoot curves deleted</vt:lpstr>
      <vt:lpstr>Add a legend</vt:lpstr>
      <vt:lpstr>Select the best three curves</vt:lpstr>
      <vt:lpstr>Second Run: further refinement in Rflt value</vt:lpstr>
      <vt:lpstr>Final Run: Use Standard Values</vt:lpstr>
      <vt:lpstr>Turn off Parameter Stepping </vt:lpstr>
      <vt:lpstr>Final Circuit</vt:lpstr>
      <vt:lpstr>What if we didn’t meet the error target?</vt:lpstr>
      <vt:lpstr>Measured results for example circuit</vt:lpstr>
      <vt:lpstr>PowerPoint Presentation</vt:lpstr>
      <vt:lpstr>Thanks for your time! Please try the quiz.</vt:lpstr>
      <vt:lpstr>PowerPoint Presentation</vt:lpstr>
    </vt:vector>
  </TitlesOfParts>
  <Company>Texas Instruments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BMS – Power Tools</dc:title>
  <dc:creator>Anand, Ankur</dc:creator>
  <cp:lastModifiedBy>Liska, Peggy</cp:lastModifiedBy>
  <cp:revision>556</cp:revision>
  <cp:lastPrinted>2017-03-22T20:22:26Z</cp:lastPrinted>
  <dcterms:created xsi:type="dcterms:W3CDTF">2014-01-16T17:03:53Z</dcterms:created>
  <dcterms:modified xsi:type="dcterms:W3CDTF">2017-06-09T20:35:21Z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0x01010098006535B0821C4C9CA25C1E8D4353DE</vt:lpwstr>
  </property>
</Properties>
</file>